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0" r:id="rId2"/>
    <p:sldId id="281" r:id="rId3"/>
    <p:sldId id="286" r:id="rId4"/>
    <p:sldId id="287" r:id="rId5"/>
    <p:sldId id="288" r:id="rId6"/>
    <p:sldId id="289" r:id="rId7"/>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761" autoAdjust="0"/>
  </p:normalViewPr>
  <p:slideViewPr>
    <p:cSldViewPr snapToGrid="0">
      <p:cViewPr varScale="1">
        <p:scale>
          <a:sx n="58" d="100"/>
          <a:sy n="58" d="100"/>
        </p:scale>
        <p:origin x="1854" y="261"/>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A607DF-3951-4A5B-8CC0-3C672BF83519}"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2293825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A607DF-3951-4A5B-8CC0-3C672BF83519}"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1434191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A607DF-3951-4A5B-8CC0-3C672BF83519}"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358560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A607DF-3951-4A5B-8CC0-3C672BF83519}"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2106044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A607DF-3951-4A5B-8CC0-3C672BF83519}"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3983759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A607DF-3951-4A5B-8CC0-3C672BF83519}" type="datetimeFigureOut">
              <a:rPr lang="en-US" smtClean="0"/>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3196835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A607DF-3951-4A5B-8CC0-3C672BF83519}" type="datetimeFigureOut">
              <a:rPr lang="en-US" smtClean="0"/>
              <a:t>7/27/2025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37241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A607DF-3951-4A5B-8CC0-3C672BF83519}" type="datetimeFigureOut">
              <a:rPr lang="en-US" smtClean="0"/>
              <a:t>7/27/2025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552627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A607DF-3951-4A5B-8CC0-3C672BF83519}" type="datetimeFigureOut">
              <a:rPr lang="en-US" smtClean="0"/>
              <a:t>7/27/2025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20544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4A607DF-3951-4A5B-8CC0-3C672BF83519}" type="datetimeFigureOut">
              <a:rPr lang="en-US" smtClean="0"/>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2273732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4A607DF-3951-4A5B-8CC0-3C672BF83519}" type="datetimeFigureOut">
              <a:rPr lang="en-US" smtClean="0"/>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5A3533-A758-4D91-9057-44410036D01C}" type="slidenum">
              <a:rPr lang="en-US" smtClean="0"/>
              <a:t>‹#›</a:t>
            </a:fld>
            <a:endParaRPr lang="en-US"/>
          </a:p>
        </p:txBody>
      </p:sp>
    </p:spTree>
    <p:extLst>
      <p:ext uri="{BB962C8B-B14F-4D97-AF65-F5344CB8AC3E}">
        <p14:creationId xmlns:p14="http://schemas.microsoft.com/office/powerpoint/2010/main" val="830416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4A607DF-3951-4A5B-8CC0-3C672BF83519}" type="datetimeFigureOut">
              <a:rPr lang="en-US" smtClean="0"/>
              <a:t>7/27/2025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0A5A3533-A758-4D91-9057-44410036D01C}" type="slidenum">
              <a:rPr lang="en-US" smtClean="0"/>
              <a:t>‹#›</a:t>
            </a:fld>
            <a:endParaRPr lang="en-US"/>
          </a:p>
        </p:txBody>
      </p:sp>
    </p:spTree>
    <p:extLst>
      <p:ext uri="{BB962C8B-B14F-4D97-AF65-F5344CB8AC3E}">
        <p14:creationId xmlns:p14="http://schemas.microsoft.com/office/powerpoint/2010/main" val="21422107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20ECBADC-3FB9-E65C-8186-0117A6B99F34}"/>
              </a:ext>
            </a:extLst>
          </p:cNvPr>
          <p:cNvPicPr>
            <a:picLocks noChangeAspect="1"/>
          </p:cNvPicPr>
          <p:nvPr/>
        </p:nvPicPr>
        <p:blipFill>
          <a:blip r:embed="rId2"/>
          <a:stretch>
            <a:fillRect/>
          </a:stretch>
        </p:blipFill>
        <p:spPr>
          <a:xfrm>
            <a:off x="3230620" y="272307"/>
            <a:ext cx="3472260" cy="8599386"/>
          </a:xfrm>
          <a:prstGeom prst="rect">
            <a:avLst/>
          </a:prstGeom>
        </p:spPr>
      </p:pic>
      <p:sp>
        <p:nvSpPr>
          <p:cNvPr id="7" name="TextBox 6">
            <a:extLst>
              <a:ext uri="{FF2B5EF4-FFF2-40B4-BE49-F238E27FC236}">
                <a16:creationId xmlns:a16="http://schemas.microsoft.com/office/drawing/2014/main" id="{1C999EF4-7052-43DA-AB97-0F282EE33DC7}"/>
              </a:ext>
            </a:extLst>
          </p:cNvPr>
          <p:cNvSpPr txBox="1"/>
          <p:nvPr/>
        </p:nvSpPr>
        <p:spPr>
          <a:xfrm>
            <a:off x="319383" y="1028192"/>
            <a:ext cx="2786597" cy="2693045"/>
          </a:xfrm>
          <a:prstGeom prst="rect">
            <a:avLst/>
          </a:prstGeom>
          <a:noFill/>
        </p:spPr>
        <p:txBody>
          <a:bodyPr wrap="square" rtlCol="0">
            <a:spAutoFit/>
          </a:bodyPr>
          <a:lstStyle/>
          <a:p>
            <a:pPr algn="r" rtl="1"/>
            <a:r>
              <a:rPr lang="he-IL" sz="1300" dirty="0">
                <a:latin typeface="Corbel" panose="020B0503020204020204" pitchFamily="34" charset="0"/>
              </a:rPr>
              <a:t>באפשרותך להקליד טקסט בכפתורים של השלטים העצמיים ב- </a:t>
            </a:r>
            <a:r>
              <a:rPr lang="en-US" sz="1300" dirty="0">
                <a:latin typeface="Corbel" panose="020B0503020204020204" pitchFamily="34" charset="0"/>
              </a:rPr>
              <a:t>PowerPoint </a:t>
            </a:r>
            <a:r>
              <a:rPr lang="he-IL" sz="1300" dirty="0">
                <a:latin typeface="Corbel" panose="020B0503020204020204" pitchFamily="34" charset="0"/>
              </a:rPr>
              <a:t> כך.
1. לחץ פעמיים על כל אחד מה-</a:t>
            </a:r>
            <a:r>
              <a:rPr lang="en-US" sz="1300" dirty="0">
                <a:latin typeface="Corbel" panose="020B0503020204020204" pitchFamily="34" charset="0"/>
              </a:rPr>
              <a:t>X. </a:t>
            </a:r>
            <a:r>
              <a:rPr lang="he-IL" sz="1300" dirty="0">
                <a:latin typeface="Corbel" panose="020B0503020204020204" pitchFamily="34" charset="0"/>
              </a:rPr>
              <a:t> אלה תיבות טקסט.
2. כתבו בכל אחד את תחומי העניין שהילד בוחר.  למטה תוכלו לראות דוגמה לאיך זה נראה כשתסיימו.
3. הדפיסו וגיזרו אותו. זה נחמד אם הילד צובע אותו.
4. שכפל את שקופיות </a:t>
            </a:r>
            <a:r>
              <a:rPr lang="en-US" sz="1300" dirty="0">
                <a:latin typeface="Corbel" panose="020B0503020204020204" pitchFamily="34" charset="0"/>
              </a:rPr>
              <a:t>PowerPoint </a:t>
            </a:r>
            <a:r>
              <a:rPr lang="he-IL" sz="1300" dirty="0">
                <a:latin typeface="Corbel" panose="020B0503020204020204" pitchFamily="34" charset="0"/>
              </a:rPr>
              <a:t> כדי ליצור כמה שאתה צריך.
*הורדת</a:t>
            </a:r>
            <a:r>
              <a:rPr lang="en-US" sz="1300" dirty="0">
                <a:latin typeface="Corbel" panose="020B0503020204020204" pitchFamily="34" charset="0"/>
              </a:rPr>
              <a:t>PDF </a:t>
            </a:r>
            <a:r>
              <a:rPr lang="he-IL" sz="1300" dirty="0">
                <a:latin typeface="Corbel" panose="020B0503020204020204" pitchFamily="34" charset="0"/>
              </a:rPr>
              <a:t> נפרדת מספקת מבוא לילדים ומידע נוסף למבוגרים.</a:t>
            </a:r>
            <a:endParaRPr lang="en-US" sz="1600" dirty="0">
              <a:latin typeface="Corbel" panose="020B0503020204020204" pitchFamily="34" charset="0"/>
            </a:endParaRPr>
          </a:p>
        </p:txBody>
      </p:sp>
      <p:sp>
        <p:nvSpPr>
          <p:cNvPr id="10" name="Rectangle 9">
            <a:extLst>
              <a:ext uri="{FF2B5EF4-FFF2-40B4-BE49-F238E27FC236}">
                <a16:creationId xmlns:a16="http://schemas.microsoft.com/office/drawing/2014/main" id="{3487C335-33AB-4EDE-9D17-2C10E25C3DBC}"/>
              </a:ext>
            </a:extLst>
          </p:cNvPr>
          <p:cNvSpPr>
            <a:spLocks noChangeAspect="1"/>
          </p:cNvSpPr>
          <p:nvPr/>
        </p:nvSpPr>
        <p:spPr>
          <a:xfrm>
            <a:off x="38100" y="50800"/>
            <a:ext cx="6789420" cy="905256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Connector: Curved 24">
            <a:extLst>
              <a:ext uri="{FF2B5EF4-FFF2-40B4-BE49-F238E27FC236}">
                <a16:creationId xmlns:a16="http://schemas.microsoft.com/office/drawing/2014/main" id="{DF28F45B-1D6A-47A2-8F89-636DCFD9025C}"/>
              </a:ext>
            </a:extLst>
          </p:cNvPr>
          <p:cNvCxnSpPr>
            <a:cxnSpLocks/>
            <a:endCxn id="26" idx="0"/>
          </p:cNvCxnSpPr>
          <p:nvPr/>
        </p:nvCxnSpPr>
        <p:spPr>
          <a:xfrm rot="16200000" flipH="1">
            <a:off x="2884505" y="1990312"/>
            <a:ext cx="2290566" cy="1847618"/>
          </a:xfrm>
          <a:prstGeom prst="curvedConnector3">
            <a:avLst>
              <a:gd name="adj1" fmla="val 50000"/>
            </a:avLst>
          </a:prstGeom>
          <a:ln w="76200">
            <a:solidFill>
              <a:srgbClr val="C00000"/>
            </a:solidFill>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D4357193-1987-43CA-82D5-6DC2ABB723CB}"/>
              </a:ext>
            </a:extLst>
          </p:cNvPr>
          <p:cNvSpPr txBox="1"/>
          <p:nvPr/>
        </p:nvSpPr>
        <p:spPr>
          <a:xfrm>
            <a:off x="334869" y="173310"/>
            <a:ext cx="2897482" cy="707886"/>
          </a:xfrm>
          <a:prstGeom prst="rect">
            <a:avLst/>
          </a:prstGeom>
          <a:noFill/>
        </p:spPr>
        <p:txBody>
          <a:bodyPr wrap="square" rtlCol="0">
            <a:spAutoFit/>
          </a:bodyPr>
          <a:lstStyle/>
          <a:p>
            <a:pPr algn="r" rtl="1"/>
            <a:r>
              <a:rPr lang="he-IL" sz="2000" u="sng" dirty="0">
                <a:latin typeface="Corbel" panose="020B0503020204020204" pitchFamily="34" charset="0"/>
              </a:rPr>
              <a:t>כיצד ליצור שלטים עצמיים אישיים ב-</a:t>
            </a:r>
            <a:r>
              <a:rPr lang="en-US" sz="2000" u="sng" dirty="0">
                <a:latin typeface="Corbel" panose="020B0503020204020204" pitchFamily="34" charset="0"/>
              </a:rPr>
              <a:t>PowerPoint</a:t>
            </a:r>
            <a:endParaRPr lang="en-US" u="sng" dirty="0">
              <a:latin typeface="Corbel" panose="020B0503020204020204" pitchFamily="34" charset="0"/>
            </a:endParaRPr>
          </a:p>
        </p:txBody>
      </p:sp>
      <p:sp>
        <p:nvSpPr>
          <p:cNvPr id="23" name="TextBox 22">
            <a:extLst>
              <a:ext uri="{FF2B5EF4-FFF2-40B4-BE49-F238E27FC236}">
                <a16:creationId xmlns:a16="http://schemas.microsoft.com/office/drawing/2014/main" id="{BB2528C3-BFA5-4D84-AFE0-7B6FCDA7AC5C}"/>
              </a:ext>
            </a:extLst>
          </p:cNvPr>
          <p:cNvSpPr txBox="1"/>
          <p:nvPr/>
        </p:nvSpPr>
        <p:spPr>
          <a:xfrm>
            <a:off x="5469986" y="8846979"/>
            <a:ext cx="1386918" cy="246221"/>
          </a:xfrm>
          <a:prstGeom prst="rect">
            <a:avLst/>
          </a:prstGeom>
          <a:noFill/>
        </p:spPr>
        <p:txBody>
          <a:bodyPr wrap="none" rtlCol="0">
            <a:spAutoFit/>
          </a:bodyPr>
          <a:lstStyle/>
          <a:p>
            <a:r>
              <a:rPr lang="en-US" sz="1000" dirty="0">
                <a:latin typeface="Segoe Print" panose="02000600000000000000" pitchFamily="2" charset="0"/>
              </a:rPr>
              <a:t>©2018 Joel Shaul</a:t>
            </a:r>
          </a:p>
        </p:txBody>
      </p:sp>
      <p:sp>
        <p:nvSpPr>
          <p:cNvPr id="22" name="TextBox 21">
            <a:extLst>
              <a:ext uri="{FF2B5EF4-FFF2-40B4-BE49-F238E27FC236}">
                <a16:creationId xmlns:a16="http://schemas.microsoft.com/office/drawing/2014/main" id="{E11FE6A5-7248-A0DC-EAAB-83643DC730E7}"/>
              </a:ext>
            </a:extLst>
          </p:cNvPr>
          <p:cNvSpPr txBox="1"/>
          <p:nvPr/>
        </p:nvSpPr>
        <p:spPr>
          <a:xfrm>
            <a:off x="3563236" y="4108520"/>
            <a:ext cx="851346" cy="246221"/>
          </a:xfrm>
          <a:prstGeom prst="rect">
            <a:avLst/>
          </a:prstGeom>
          <a:noFill/>
        </p:spPr>
        <p:txBody>
          <a:bodyPr wrap="square" rtlCol="0">
            <a:spAutoFit/>
          </a:bodyPr>
          <a:lstStyle/>
          <a:p>
            <a:pPr algn="ctr"/>
            <a:endParaRPr lang="en-US" sz="1000" dirty="0"/>
          </a:p>
        </p:txBody>
      </p:sp>
      <p:sp>
        <p:nvSpPr>
          <p:cNvPr id="24" name="TextBox 23">
            <a:extLst>
              <a:ext uri="{FF2B5EF4-FFF2-40B4-BE49-F238E27FC236}">
                <a16:creationId xmlns:a16="http://schemas.microsoft.com/office/drawing/2014/main" id="{8209C0BA-6F2A-37E3-B738-A63F5B63959B}"/>
              </a:ext>
            </a:extLst>
          </p:cNvPr>
          <p:cNvSpPr txBox="1"/>
          <p:nvPr/>
        </p:nvSpPr>
        <p:spPr>
          <a:xfrm>
            <a:off x="3549268" y="4059405"/>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26" name="TextBox 25">
            <a:extLst>
              <a:ext uri="{FF2B5EF4-FFF2-40B4-BE49-F238E27FC236}">
                <a16:creationId xmlns:a16="http://schemas.microsoft.com/office/drawing/2014/main" id="{D879F57A-BB0E-84FA-9ED5-9B17298899F9}"/>
              </a:ext>
            </a:extLst>
          </p:cNvPr>
          <p:cNvSpPr txBox="1"/>
          <p:nvPr/>
        </p:nvSpPr>
        <p:spPr>
          <a:xfrm>
            <a:off x="4490103" y="405940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27" name="TextBox 26">
            <a:extLst>
              <a:ext uri="{FF2B5EF4-FFF2-40B4-BE49-F238E27FC236}">
                <a16:creationId xmlns:a16="http://schemas.microsoft.com/office/drawing/2014/main" id="{DAEB0E03-61A0-C83B-EBAE-67F93FE6845D}"/>
              </a:ext>
            </a:extLst>
          </p:cNvPr>
          <p:cNvSpPr txBox="1"/>
          <p:nvPr/>
        </p:nvSpPr>
        <p:spPr>
          <a:xfrm>
            <a:off x="5417090" y="4058091"/>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28" name="TextBox 27">
            <a:extLst>
              <a:ext uri="{FF2B5EF4-FFF2-40B4-BE49-F238E27FC236}">
                <a16:creationId xmlns:a16="http://schemas.microsoft.com/office/drawing/2014/main" id="{F537BA85-D285-26B4-D015-620BF38F7677}"/>
              </a:ext>
            </a:extLst>
          </p:cNvPr>
          <p:cNvSpPr txBox="1"/>
          <p:nvPr/>
        </p:nvSpPr>
        <p:spPr>
          <a:xfrm>
            <a:off x="3549388" y="4882923"/>
            <a:ext cx="851346" cy="246221"/>
          </a:xfrm>
          <a:prstGeom prst="rect">
            <a:avLst/>
          </a:prstGeom>
          <a:noFill/>
        </p:spPr>
        <p:txBody>
          <a:bodyPr wrap="square" rtlCol="0">
            <a:spAutoFit/>
          </a:bodyPr>
          <a:lstStyle/>
          <a:p>
            <a:pPr algn="ctr"/>
            <a:endParaRPr lang="en-US" sz="1000" dirty="0"/>
          </a:p>
        </p:txBody>
      </p:sp>
      <p:sp>
        <p:nvSpPr>
          <p:cNvPr id="29" name="TextBox 28">
            <a:extLst>
              <a:ext uri="{FF2B5EF4-FFF2-40B4-BE49-F238E27FC236}">
                <a16:creationId xmlns:a16="http://schemas.microsoft.com/office/drawing/2014/main" id="{90EB627B-0014-A862-B83A-FE23A3F24EB4}"/>
              </a:ext>
            </a:extLst>
          </p:cNvPr>
          <p:cNvSpPr txBox="1"/>
          <p:nvPr/>
        </p:nvSpPr>
        <p:spPr>
          <a:xfrm>
            <a:off x="3535420" y="483380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30" name="TextBox 29">
            <a:extLst>
              <a:ext uri="{FF2B5EF4-FFF2-40B4-BE49-F238E27FC236}">
                <a16:creationId xmlns:a16="http://schemas.microsoft.com/office/drawing/2014/main" id="{E50B9098-4286-4A15-C9FC-9D85C785A92B}"/>
              </a:ext>
            </a:extLst>
          </p:cNvPr>
          <p:cNvSpPr txBox="1"/>
          <p:nvPr/>
        </p:nvSpPr>
        <p:spPr>
          <a:xfrm>
            <a:off x="4476255" y="483380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31" name="TextBox 30">
            <a:extLst>
              <a:ext uri="{FF2B5EF4-FFF2-40B4-BE49-F238E27FC236}">
                <a16:creationId xmlns:a16="http://schemas.microsoft.com/office/drawing/2014/main" id="{944B0C9F-E0D6-9992-5E36-DB8A501F2DEB}"/>
              </a:ext>
            </a:extLst>
          </p:cNvPr>
          <p:cNvSpPr txBox="1"/>
          <p:nvPr/>
        </p:nvSpPr>
        <p:spPr>
          <a:xfrm>
            <a:off x="5403242" y="483249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32" name="TextBox 31">
            <a:extLst>
              <a:ext uri="{FF2B5EF4-FFF2-40B4-BE49-F238E27FC236}">
                <a16:creationId xmlns:a16="http://schemas.microsoft.com/office/drawing/2014/main" id="{C1F6457F-6828-55E7-52B8-DF899F26ADF6}"/>
              </a:ext>
            </a:extLst>
          </p:cNvPr>
          <p:cNvSpPr txBox="1"/>
          <p:nvPr/>
        </p:nvSpPr>
        <p:spPr>
          <a:xfrm>
            <a:off x="3549388" y="5656013"/>
            <a:ext cx="851346" cy="246221"/>
          </a:xfrm>
          <a:prstGeom prst="rect">
            <a:avLst/>
          </a:prstGeom>
          <a:noFill/>
        </p:spPr>
        <p:txBody>
          <a:bodyPr wrap="square" rtlCol="0">
            <a:spAutoFit/>
          </a:bodyPr>
          <a:lstStyle/>
          <a:p>
            <a:pPr algn="ctr"/>
            <a:endParaRPr lang="en-US" sz="1000" dirty="0"/>
          </a:p>
        </p:txBody>
      </p:sp>
      <p:sp>
        <p:nvSpPr>
          <p:cNvPr id="33" name="TextBox 32">
            <a:extLst>
              <a:ext uri="{FF2B5EF4-FFF2-40B4-BE49-F238E27FC236}">
                <a16:creationId xmlns:a16="http://schemas.microsoft.com/office/drawing/2014/main" id="{C375FCDE-C502-A30B-8169-E24AAC69169E}"/>
              </a:ext>
            </a:extLst>
          </p:cNvPr>
          <p:cNvSpPr txBox="1"/>
          <p:nvPr/>
        </p:nvSpPr>
        <p:spPr>
          <a:xfrm>
            <a:off x="3535420" y="560689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34" name="TextBox 33">
            <a:extLst>
              <a:ext uri="{FF2B5EF4-FFF2-40B4-BE49-F238E27FC236}">
                <a16:creationId xmlns:a16="http://schemas.microsoft.com/office/drawing/2014/main" id="{60701145-73D3-4866-7AC9-08487F5C19E9}"/>
              </a:ext>
            </a:extLst>
          </p:cNvPr>
          <p:cNvSpPr txBox="1"/>
          <p:nvPr/>
        </p:nvSpPr>
        <p:spPr>
          <a:xfrm>
            <a:off x="4476255" y="560689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35" name="TextBox 34">
            <a:extLst>
              <a:ext uri="{FF2B5EF4-FFF2-40B4-BE49-F238E27FC236}">
                <a16:creationId xmlns:a16="http://schemas.microsoft.com/office/drawing/2014/main" id="{750CB166-FCAE-2395-B97C-F43CBDEFEDBB}"/>
              </a:ext>
            </a:extLst>
          </p:cNvPr>
          <p:cNvSpPr txBox="1"/>
          <p:nvPr/>
        </p:nvSpPr>
        <p:spPr>
          <a:xfrm>
            <a:off x="5403242" y="560558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36" name="TextBox 35">
            <a:extLst>
              <a:ext uri="{FF2B5EF4-FFF2-40B4-BE49-F238E27FC236}">
                <a16:creationId xmlns:a16="http://schemas.microsoft.com/office/drawing/2014/main" id="{C52EA21A-6F32-C06C-4DEA-A0C7D56DE408}"/>
              </a:ext>
            </a:extLst>
          </p:cNvPr>
          <p:cNvSpPr txBox="1"/>
          <p:nvPr/>
        </p:nvSpPr>
        <p:spPr>
          <a:xfrm>
            <a:off x="4462407" y="637998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pic>
        <p:nvPicPr>
          <p:cNvPr id="45" name="Picture 44">
            <a:extLst>
              <a:ext uri="{FF2B5EF4-FFF2-40B4-BE49-F238E27FC236}">
                <a16:creationId xmlns:a16="http://schemas.microsoft.com/office/drawing/2014/main" id="{D767EC40-7B5C-75FF-36DE-171E630C2C42}"/>
              </a:ext>
            </a:extLst>
          </p:cNvPr>
          <p:cNvPicPr>
            <a:picLocks noChangeAspect="1"/>
          </p:cNvPicPr>
          <p:nvPr/>
        </p:nvPicPr>
        <p:blipFill>
          <a:blip r:embed="rId3"/>
          <a:stretch>
            <a:fillRect/>
          </a:stretch>
        </p:blipFill>
        <p:spPr>
          <a:xfrm>
            <a:off x="650399" y="3969166"/>
            <a:ext cx="1971882" cy="4877813"/>
          </a:xfrm>
          <a:prstGeom prst="rect">
            <a:avLst/>
          </a:prstGeom>
        </p:spPr>
      </p:pic>
    </p:spTree>
    <p:extLst>
      <p:ext uri="{BB962C8B-B14F-4D97-AF65-F5344CB8AC3E}">
        <p14:creationId xmlns:p14="http://schemas.microsoft.com/office/powerpoint/2010/main" val="3537874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C999EF4-7052-43DA-AB97-0F282EE33DC7}"/>
              </a:ext>
            </a:extLst>
          </p:cNvPr>
          <p:cNvSpPr txBox="1"/>
          <p:nvPr/>
        </p:nvSpPr>
        <p:spPr>
          <a:xfrm>
            <a:off x="335887" y="2007539"/>
            <a:ext cx="2786597" cy="3016210"/>
          </a:xfrm>
          <a:prstGeom prst="rect">
            <a:avLst/>
          </a:prstGeom>
          <a:noFill/>
        </p:spPr>
        <p:txBody>
          <a:bodyPr wrap="square" rtlCol="0">
            <a:spAutoFit/>
          </a:bodyPr>
          <a:lstStyle/>
          <a:p>
            <a:pPr algn="r" rtl="1"/>
            <a:r>
              <a:rPr lang="he-IL" sz="2600" dirty="0">
                <a:latin typeface="Corbel" panose="020B0503020204020204" pitchFamily="34" charset="0"/>
              </a:rPr>
              <a:t>כדי ליצור שלטים עצמיים אישיים ב- </a:t>
            </a:r>
            <a:r>
              <a:rPr lang="en-US" sz="2600" dirty="0">
                <a:latin typeface="Corbel" panose="020B0503020204020204" pitchFamily="34" charset="0"/>
              </a:rPr>
              <a:t>PowerPoint:</a:t>
            </a:r>
            <a:endParaRPr lang="en-US" sz="1600" dirty="0">
              <a:latin typeface="Corbel" panose="020B0503020204020204" pitchFamily="34" charset="0"/>
            </a:endParaRPr>
          </a:p>
          <a:p>
            <a:pPr marL="342900" indent="-342900" algn="r" rtl="1">
              <a:buAutoNum type="arabicPeriod"/>
            </a:pPr>
            <a:r>
              <a:rPr lang="he-IL" sz="1600" dirty="0">
                <a:latin typeface="Corbel" panose="020B0503020204020204" pitchFamily="34" charset="0"/>
              </a:rPr>
              <a:t>לחץ פעמיים על כל אחד מה-</a:t>
            </a:r>
            <a:r>
              <a:rPr lang="en-US" sz="1600" dirty="0">
                <a:latin typeface="Corbel" panose="020B0503020204020204" pitchFamily="34" charset="0"/>
              </a:rPr>
              <a:t>X.
</a:t>
            </a:r>
            <a:r>
              <a:rPr lang="he-IL" sz="1600" dirty="0">
                <a:latin typeface="Corbel" panose="020B0503020204020204" pitchFamily="34" charset="0"/>
              </a:rPr>
              <a:t>כתבו בכל אחד מתחומי העניין שהילד בוחר.  
הדפס אותו וגזור אותו.  זה נחמד אם הילד צובע את זה.</a:t>
            </a:r>
            <a:endParaRPr lang="en-US" sz="1600" dirty="0">
              <a:latin typeface="Corbel" panose="020B0503020204020204" pitchFamily="34" charset="0"/>
            </a:endParaRPr>
          </a:p>
          <a:p>
            <a:r>
              <a:rPr lang="en-US" sz="1600" dirty="0">
                <a:latin typeface="Corbel" panose="020B0503020204020204" pitchFamily="34" charset="0"/>
              </a:rPr>
              <a:t> </a:t>
            </a:r>
          </a:p>
        </p:txBody>
      </p:sp>
      <p:sp>
        <p:nvSpPr>
          <p:cNvPr id="10" name="Rectangle 9">
            <a:extLst>
              <a:ext uri="{FF2B5EF4-FFF2-40B4-BE49-F238E27FC236}">
                <a16:creationId xmlns:a16="http://schemas.microsoft.com/office/drawing/2014/main" id="{3487C335-33AB-4EDE-9D17-2C10E25C3DBC}"/>
              </a:ext>
            </a:extLst>
          </p:cNvPr>
          <p:cNvSpPr>
            <a:spLocks noChangeAspect="1"/>
          </p:cNvSpPr>
          <p:nvPr/>
        </p:nvSpPr>
        <p:spPr>
          <a:xfrm>
            <a:off x="38100" y="50800"/>
            <a:ext cx="6789420" cy="905256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a:extLst>
              <a:ext uri="{FF2B5EF4-FFF2-40B4-BE49-F238E27FC236}">
                <a16:creationId xmlns:a16="http://schemas.microsoft.com/office/drawing/2014/main" id="{879CA61E-C9A4-49AD-ABA1-D61DA8896DD1}"/>
              </a:ext>
            </a:extLst>
          </p:cNvPr>
          <p:cNvCxnSpPr>
            <a:cxnSpLocks/>
          </p:cNvCxnSpPr>
          <p:nvPr/>
        </p:nvCxnSpPr>
        <p:spPr>
          <a:xfrm>
            <a:off x="1257300" y="4230360"/>
            <a:ext cx="1695901" cy="0"/>
          </a:xfrm>
          <a:prstGeom prst="straightConnector1">
            <a:avLst/>
          </a:prstGeom>
          <a:ln w="5715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74E1CA80-4FBB-4909-9347-E725F7737B78}"/>
              </a:ext>
            </a:extLst>
          </p:cNvPr>
          <p:cNvSpPr txBox="1"/>
          <p:nvPr/>
        </p:nvSpPr>
        <p:spPr>
          <a:xfrm>
            <a:off x="5469986" y="8846979"/>
            <a:ext cx="1386918" cy="246221"/>
          </a:xfrm>
          <a:prstGeom prst="rect">
            <a:avLst/>
          </a:prstGeom>
          <a:noFill/>
        </p:spPr>
        <p:txBody>
          <a:bodyPr wrap="none" rtlCol="0">
            <a:spAutoFit/>
          </a:bodyPr>
          <a:lstStyle/>
          <a:p>
            <a:r>
              <a:rPr lang="en-US" sz="1000" dirty="0">
                <a:latin typeface="Segoe Print" panose="02000600000000000000" pitchFamily="2" charset="0"/>
              </a:rPr>
              <a:t>©2018 Joel Shaul</a:t>
            </a:r>
          </a:p>
        </p:txBody>
      </p:sp>
      <p:pic>
        <p:nvPicPr>
          <p:cNvPr id="37" name="Picture 36">
            <a:extLst>
              <a:ext uri="{FF2B5EF4-FFF2-40B4-BE49-F238E27FC236}">
                <a16:creationId xmlns:a16="http://schemas.microsoft.com/office/drawing/2014/main" id="{473F41D4-ADFC-CEE3-CF87-D1A562ADA49E}"/>
              </a:ext>
            </a:extLst>
          </p:cNvPr>
          <p:cNvPicPr>
            <a:picLocks noChangeAspect="1"/>
          </p:cNvPicPr>
          <p:nvPr/>
        </p:nvPicPr>
        <p:blipFill>
          <a:blip r:embed="rId2"/>
          <a:stretch>
            <a:fillRect/>
          </a:stretch>
        </p:blipFill>
        <p:spPr>
          <a:xfrm>
            <a:off x="3230620" y="272307"/>
            <a:ext cx="3472260" cy="8599386"/>
          </a:xfrm>
          <a:prstGeom prst="rect">
            <a:avLst/>
          </a:prstGeom>
        </p:spPr>
      </p:pic>
      <p:sp>
        <p:nvSpPr>
          <p:cNvPr id="38" name="TextBox 37">
            <a:extLst>
              <a:ext uri="{FF2B5EF4-FFF2-40B4-BE49-F238E27FC236}">
                <a16:creationId xmlns:a16="http://schemas.microsoft.com/office/drawing/2014/main" id="{26F2C3AF-E19A-DB0B-EDA2-CEAF857DD818}"/>
              </a:ext>
            </a:extLst>
          </p:cNvPr>
          <p:cNvSpPr txBox="1"/>
          <p:nvPr/>
        </p:nvSpPr>
        <p:spPr>
          <a:xfrm>
            <a:off x="3563236" y="4108520"/>
            <a:ext cx="851346" cy="246221"/>
          </a:xfrm>
          <a:prstGeom prst="rect">
            <a:avLst/>
          </a:prstGeom>
          <a:noFill/>
        </p:spPr>
        <p:txBody>
          <a:bodyPr wrap="square" rtlCol="0">
            <a:spAutoFit/>
          </a:bodyPr>
          <a:lstStyle/>
          <a:p>
            <a:pPr algn="ctr"/>
            <a:endParaRPr lang="en-US" sz="1000" dirty="0"/>
          </a:p>
        </p:txBody>
      </p:sp>
      <p:sp>
        <p:nvSpPr>
          <p:cNvPr id="39" name="TextBox 38">
            <a:extLst>
              <a:ext uri="{FF2B5EF4-FFF2-40B4-BE49-F238E27FC236}">
                <a16:creationId xmlns:a16="http://schemas.microsoft.com/office/drawing/2014/main" id="{BAC53D54-F9C0-C9C4-92FA-54A640F5A065}"/>
              </a:ext>
            </a:extLst>
          </p:cNvPr>
          <p:cNvSpPr txBox="1"/>
          <p:nvPr/>
        </p:nvSpPr>
        <p:spPr>
          <a:xfrm>
            <a:off x="3549268" y="4059405"/>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0" name="TextBox 39">
            <a:extLst>
              <a:ext uri="{FF2B5EF4-FFF2-40B4-BE49-F238E27FC236}">
                <a16:creationId xmlns:a16="http://schemas.microsoft.com/office/drawing/2014/main" id="{877E3902-EFF2-96B9-CBE0-5405D6EBA78F}"/>
              </a:ext>
            </a:extLst>
          </p:cNvPr>
          <p:cNvSpPr txBox="1"/>
          <p:nvPr/>
        </p:nvSpPr>
        <p:spPr>
          <a:xfrm>
            <a:off x="4490103" y="405940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1" name="TextBox 40">
            <a:extLst>
              <a:ext uri="{FF2B5EF4-FFF2-40B4-BE49-F238E27FC236}">
                <a16:creationId xmlns:a16="http://schemas.microsoft.com/office/drawing/2014/main" id="{734F3EE9-586E-9B2F-C4CD-0AAE3B8E2C8C}"/>
              </a:ext>
            </a:extLst>
          </p:cNvPr>
          <p:cNvSpPr txBox="1"/>
          <p:nvPr/>
        </p:nvSpPr>
        <p:spPr>
          <a:xfrm>
            <a:off x="5417090" y="4058091"/>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2" name="TextBox 41">
            <a:extLst>
              <a:ext uri="{FF2B5EF4-FFF2-40B4-BE49-F238E27FC236}">
                <a16:creationId xmlns:a16="http://schemas.microsoft.com/office/drawing/2014/main" id="{D2572538-F41E-4D18-C316-5A022F3E5C45}"/>
              </a:ext>
            </a:extLst>
          </p:cNvPr>
          <p:cNvSpPr txBox="1"/>
          <p:nvPr/>
        </p:nvSpPr>
        <p:spPr>
          <a:xfrm>
            <a:off x="3549388" y="4882923"/>
            <a:ext cx="851346" cy="246221"/>
          </a:xfrm>
          <a:prstGeom prst="rect">
            <a:avLst/>
          </a:prstGeom>
          <a:noFill/>
        </p:spPr>
        <p:txBody>
          <a:bodyPr wrap="square" rtlCol="0">
            <a:spAutoFit/>
          </a:bodyPr>
          <a:lstStyle/>
          <a:p>
            <a:pPr algn="ctr"/>
            <a:endParaRPr lang="en-US" sz="1000" dirty="0"/>
          </a:p>
        </p:txBody>
      </p:sp>
      <p:sp>
        <p:nvSpPr>
          <p:cNvPr id="43" name="TextBox 42">
            <a:extLst>
              <a:ext uri="{FF2B5EF4-FFF2-40B4-BE49-F238E27FC236}">
                <a16:creationId xmlns:a16="http://schemas.microsoft.com/office/drawing/2014/main" id="{76197882-261D-B13C-98C5-4565570AC18D}"/>
              </a:ext>
            </a:extLst>
          </p:cNvPr>
          <p:cNvSpPr txBox="1"/>
          <p:nvPr/>
        </p:nvSpPr>
        <p:spPr>
          <a:xfrm>
            <a:off x="3535420" y="483380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4" name="TextBox 43">
            <a:extLst>
              <a:ext uri="{FF2B5EF4-FFF2-40B4-BE49-F238E27FC236}">
                <a16:creationId xmlns:a16="http://schemas.microsoft.com/office/drawing/2014/main" id="{EA9C93FF-34BC-A86E-3472-429E35572F6E}"/>
              </a:ext>
            </a:extLst>
          </p:cNvPr>
          <p:cNvSpPr txBox="1"/>
          <p:nvPr/>
        </p:nvSpPr>
        <p:spPr>
          <a:xfrm>
            <a:off x="4476255" y="483380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5" name="TextBox 44">
            <a:extLst>
              <a:ext uri="{FF2B5EF4-FFF2-40B4-BE49-F238E27FC236}">
                <a16:creationId xmlns:a16="http://schemas.microsoft.com/office/drawing/2014/main" id="{05602909-E8E8-48B5-D573-6397FA17B980}"/>
              </a:ext>
            </a:extLst>
          </p:cNvPr>
          <p:cNvSpPr txBox="1"/>
          <p:nvPr/>
        </p:nvSpPr>
        <p:spPr>
          <a:xfrm>
            <a:off x="5403242" y="483249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6" name="TextBox 45">
            <a:extLst>
              <a:ext uri="{FF2B5EF4-FFF2-40B4-BE49-F238E27FC236}">
                <a16:creationId xmlns:a16="http://schemas.microsoft.com/office/drawing/2014/main" id="{53EC1982-F04A-4527-F635-9B9A4CFBBBC0}"/>
              </a:ext>
            </a:extLst>
          </p:cNvPr>
          <p:cNvSpPr txBox="1"/>
          <p:nvPr/>
        </p:nvSpPr>
        <p:spPr>
          <a:xfrm>
            <a:off x="3549388" y="5656013"/>
            <a:ext cx="851346" cy="246221"/>
          </a:xfrm>
          <a:prstGeom prst="rect">
            <a:avLst/>
          </a:prstGeom>
          <a:noFill/>
        </p:spPr>
        <p:txBody>
          <a:bodyPr wrap="square" rtlCol="0">
            <a:spAutoFit/>
          </a:bodyPr>
          <a:lstStyle/>
          <a:p>
            <a:pPr algn="ctr"/>
            <a:endParaRPr lang="en-US" sz="1000" dirty="0"/>
          </a:p>
        </p:txBody>
      </p:sp>
      <p:sp>
        <p:nvSpPr>
          <p:cNvPr id="47" name="TextBox 46">
            <a:extLst>
              <a:ext uri="{FF2B5EF4-FFF2-40B4-BE49-F238E27FC236}">
                <a16:creationId xmlns:a16="http://schemas.microsoft.com/office/drawing/2014/main" id="{1439CB90-31A6-4D0E-E60F-EB4C77EEBDA9}"/>
              </a:ext>
            </a:extLst>
          </p:cNvPr>
          <p:cNvSpPr txBox="1"/>
          <p:nvPr/>
        </p:nvSpPr>
        <p:spPr>
          <a:xfrm>
            <a:off x="3535420" y="560689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8" name="TextBox 47">
            <a:extLst>
              <a:ext uri="{FF2B5EF4-FFF2-40B4-BE49-F238E27FC236}">
                <a16:creationId xmlns:a16="http://schemas.microsoft.com/office/drawing/2014/main" id="{BA761353-C0B3-C2CC-3D0D-ACFF8DB68224}"/>
              </a:ext>
            </a:extLst>
          </p:cNvPr>
          <p:cNvSpPr txBox="1"/>
          <p:nvPr/>
        </p:nvSpPr>
        <p:spPr>
          <a:xfrm>
            <a:off x="4476255" y="560689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9" name="TextBox 48">
            <a:extLst>
              <a:ext uri="{FF2B5EF4-FFF2-40B4-BE49-F238E27FC236}">
                <a16:creationId xmlns:a16="http://schemas.microsoft.com/office/drawing/2014/main" id="{452E70C8-A990-5166-D294-D9DBAE55C8A6}"/>
              </a:ext>
            </a:extLst>
          </p:cNvPr>
          <p:cNvSpPr txBox="1"/>
          <p:nvPr/>
        </p:nvSpPr>
        <p:spPr>
          <a:xfrm>
            <a:off x="5403242" y="560558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50" name="TextBox 49">
            <a:extLst>
              <a:ext uri="{FF2B5EF4-FFF2-40B4-BE49-F238E27FC236}">
                <a16:creationId xmlns:a16="http://schemas.microsoft.com/office/drawing/2014/main" id="{24F245BB-2652-3C01-1D96-2AD5499583A1}"/>
              </a:ext>
            </a:extLst>
          </p:cNvPr>
          <p:cNvSpPr txBox="1"/>
          <p:nvPr/>
        </p:nvSpPr>
        <p:spPr>
          <a:xfrm>
            <a:off x="4462407" y="637998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Tree>
    <p:extLst>
      <p:ext uri="{BB962C8B-B14F-4D97-AF65-F5344CB8AC3E}">
        <p14:creationId xmlns:p14="http://schemas.microsoft.com/office/powerpoint/2010/main" val="1363683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0C2CD-A8BF-B16A-5A74-8ED1EC04803A}"/>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F772D7C-EC82-7E7B-8E61-27D24C4C69CA}"/>
              </a:ext>
            </a:extLst>
          </p:cNvPr>
          <p:cNvSpPr txBox="1"/>
          <p:nvPr/>
        </p:nvSpPr>
        <p:spPr>
          <a:xfrm>
            <a:off x="335887" y="2007539"/>
            <a:ext cx="2786597" cy="3016210"/>
          </a:xfrm>
          <a:prstGeom prst="rect">
            <a:avLst/>
          </a:prstGeom>
          <a:noFill/>
        </p:spPr>
        <p:txBody>
          <a:bodyPr wrap="square" rtlCol="0">
            <a:spAutoFit/>
          </a:bodyPr>
          <a:lstStyle/>
          <a:p>
            <a:pPr algn="r" rtl="1"/>
            <a:r>
              <a:rPr lang="he-IL" sz="2600" dirty="0">
                <a:latin typeface="Corbel" panose="020B0503020204020204" pitchFamily="34" charset="0"/>
              </a:rPr>
              <a:t>כדי ליצור שלטים עצמיים אישיים ב- </a:t>
            </a:r>
            <a:r>
              <a:rPr lang="en-US" sz="2600" dirty="0">
                <a:latin typeface="Corbel" panose="020B0503020204020204" pitchFamily="34" charset="0"/>
              </a:rPr>
              <a:t>PowerPoint:</a:t>
            </a:r>
            <a:endParaRPr lang="en-US" sz="1600" dirty="0">
              <a:latin typeface="Corbel" panose="020B0503020204020204" pitchFamily="34" charset="0"/>
            </a:endParaRPr>
          </a:p>
          <a:p>
            <a:pPr marL="342900" indent="-342900" algn="r" rtl="1">
              <a:buAutoNum type="arabicPeriod"/>
            </a:pPr>
            <a:r>
              <a:rPr lang="he-IL" sz="1600" dirty="0">
                <a:latin typeface="Corbel" panose="020B0503020204020204" pitchFamily="34" charset="0"/>
              </a:rPr>
              <a:t>לחץ פעמיים על כל אחד מה-</a:t>
            </a:r>
            <a:r>
              <a:rPr lang="en-US" sz="1600" dirty="0">
                <a:latin typeface="Corbel" panose="020B0503020204020204" pitchFamily="34" charset="0"/>
              </a:rPr>
              <a:t>X.
</a:t>
            </a:r>
            <a:r>
              <a:rPr lang="he-IL" sz="1600" dirty="0">
                <a:latin typeface="Corbel" panose="020B0503020204020204" pitchFamily="34" charset="0"/>
              </a:rPr>
              <a:t>כתבו בכל אחד מתחומי העניין שהילד בוחר.  
הדפס אותו וגזור אותו.  זה נחמד אם הילד צובע את זה.</a:t>
            </a:r>
            <a:endParaRPr lang="en-US" sz="1600" dirty="0">
              <a:latin typeface="Corbel" panose="020B0503020204020204" pitchFamily="34" charset="0"/>
            </a:endParaRPr>
          </a:p>
          <a:p>
            <a:r>
              <a:rPr lang="en-US" sz="1600" dirty="0">
                <a:latin typeface="Corbel" panose="020B0503020204020204" pitchFamily="34" charset="0"/>
              </a:rPr>
              <a:t> </a:t>
            </a:r>
          </a:p>
        </p:txBody>
      </p:sp>
      <p:sp>
        <p:nvSpPr>
          <p:cNvPr id="10" name="Rectangle 9">
            <a:extLst>
              <a:ext uri="{FF2B5EF4-FFF2-40B4-BE49-F238E27FC236}">
                <a16:creationId xmlns:a16="http://schemas.microsoft.com/office/drawing/2014/main" id="{ECC31675-4E93-5271-87A6-F0EF4B41C6A1}"/>
              </a:ext>
            </a:extLst>
          </p:cNvPr>
          <p:cNvSpPr>
            <a:spLocks noChangeAspect="1"/>
          </p:cNvSpPr>
          <p:nvPr/>
        </p:nvSpPr>
        <p:spPr>
          <a:xfrm>
            <a:off x="38100" y="50800"/>
            <a:ext cx="6789420" cy="905256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a:extLst>
              <a:ext uri="{FF2B5EF4-FFF2-40B4-BE49-F238E27FC236}">
                <a16:creationId xmlns:a16="http://schemas.microsoft.com/office/drawing/2014/main" id="{E85C1BC8-0665-E9A5-A47F-326F416D0D86}"/>
              </a:ext>
            </a:extLst>
          </p:cNvPr>
          <p:cNvCxnSpPr>
            <a:cxnSpLocks/>
          </p:cNvCxnSpPr>
          <p:nvPr/>
        </p:nvCxnSpPr>
        <p:spPr>
          <a:xfrm>
            <a:off x="1257300" y="4230360"/>
            <a:ext cx="1695901" cy="0"/>
          </a:xfrm>
          <a:prstGeom prst="straightConnector1">
            <a:avLst/>
          </a:prstGeom>
          <a:ln w="5715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D1BCF65D-7733-C4C2-7D1A-D728E748360F}"/>
              </a:ext>
            </a:extLst>
          </p:cNvPr>
          <p:cNvSpPr txBox="1"/>
          <p:nvPr/>
        </p:nvSpPr>
        <p:spPr>
          <a:xfrm>
            <a:off x="5469986" y="8846979"/>
            <a:ext cx="1386918" cy="246221"/>
          </a:xfrm>
          <a:prstGeom prst="rect">
            <a:avLst/>
          </a:prstGeom>
          <a:noFill/>
        </p:spPr>
        <p:txBody>
          <a:bodyPr wrap="none" rtlCol="0">
            <a:spAutoFit/>
          </a:bodyPr>
          <a:lstStyle/>
          <a:p>
            <a:r>
              <a:rPr lang="en-US" sz="1000" dirty="0">
                <a:latin typeface="Segoe Print" panose="02000600000000000000" pitchFamily="2" charset="0"/>
              </a:rPr>
              <a:t>©2018 Joel Shaul</a:t>
            </a:r>
          </a:p>
        </p:txBody>
      </p:sp>
      <p:pic>
        <p:nvPicPr>
          <p:cNvPr id="37" name="Picture 36">
            <a:extLst>
              <a:ext uri="{FF2B5EF4-FFF2-40B4-BE49-F238E27FC236}">
                <a16:creationId xmlns:a16="http://schemas.microsoft.com/office/drawing/2014/main" id="{D09B8F1E-7CFD-B743-5936-A432EA1199BA}"/>
              </a:ext>
            </a:extLst>
          </p:cNvPr>
          <p:cNvPicPr>
            <a:picLocks noChangeAspect="1"/>
          </p:cNvPicPr>
          <p:nvPr/>
        </p:nvPicPr>
        <p:blipFill>
          <a:blip r:embed="rId2"/>
          <a:stretch>
            <a:fillRect/>
          </a:stretch>
        </p:blipFill>
        <p:spPr>
          <a:xfrm>
            <a:off x="3230620" y="272307"/>
            <a:ext cx="3472260" cy="8599386"/>
          </a:xfrm>
          <a:prstGeom prst="rect">
            <a:avLst/>
          </a:prstGeom>
        </p:spPr>
      </p:pic>
      <p:sp>
        <p:nvSpPr>
          <p:cNvPr id="38" name="TextBox 37">
            <a:extLst>
              <a:ext uri="{FF2B5EF4-FFF2-40B4-BE49-F238E27FC236}">
                <a16:creationId xmlns:a16="http://schemas.microsoft.com/office/drawing/2014/main" id="{2D4174CD-E123-C508-3882-A2A367148A03}"/>
              </a:ext>
            </a:extLst>
          </p:cNvPr>
          <p:cNvSpPr txBox="1"/>
          <p:nvPr/>
        </p:nvSpPr>
        <p:spPr>
          <a:xfrm>
            <a:off x="3563236" y="4108520"/>
            <a:ext cx="851346" cy="246221"/>
          </a:xfrm>
          <a:prstGeom prst="rect">
            <a:avLst/>
          </a:prstGeom>
          <a:noFill/>
        </p:spPr>
        <p:txBody>
          <a:bodyPr wrap="square" rtlCol="0">
            <a:spAutoFit/>
          </a:bodyPr>
          <a:lstStyle/>
          <a:p>
            <a:pPr algn="ctr"/>
            <a:endParaRPr lang="en-US" sz="1000" dirty="0"/>
          </a:p>
        </p:txBody>
      </p:sp>
      <p:sp>
        <p:nvSpPr>
          <p:cNvPr id="39" name="TextBox 38">
            <a:extLst>
              <a:ext uri="{FF2B5EF4-FFF2-40B4-BE49-F238E27FC236}">
                <a16:creationId xmlns:a16="http://schemas.microsoft.com/office/drawing/2014/main" id="{FDB0D736-7DC8-D062-9E73-9113EB21C19C}"/>
              </a:ext>
            </a:extLst>
          </p:cNvPr>
          <p:cNvSpPr txBox="1"/>
          <p:nvPr/>
        </p:nvSpPr>
        <p:spPr>
          <a:xfrm>
            <a:off x="3549268" y="4059405"/>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0" name="TextBox 39">
            <a:extLst>
              <a:ext uri="{FF2B5EF4-FFF2-40B4-BE49-F238E27FC236}">
                <a16:creationId xmlns:a16="http://schemas.microsoft.com/office/drawing/2014/main" id="{7715E7F6-C374-700B-0617-C21F35335F83}"/>
              </a:ext>
            </a:extLst>
          </p:cNvPr>
          <p:cNvSpPr txBox="1"/>
          <p:nvPr/>
        </p:nvSpPr>
        <p:spPr>
          <a:xfrm>
            <a:off x="4490103" y="405940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1" name="TextBox 40">
            <a:extLst>
              <a:ext uri="{FF2B5EF4-FFF2-40B4-BE49-F238E27FC236}">
                <a16:creationId xmlns:a16="http://schemas.microsoft.com/office/drawing/2014/main" id="{5BA16353-4B3F-01F5-5563-2E0349BBBF1A}"/>
              </a:ext>
            </a:extLst>
          </p:cNvPr>
          <p:cNvSpPr txBox="1"/>
          <p:nvPr/>
        </p:nvSpPr>
        <p:spPr>
          <a:xfrm>
            <a:off x="5417090" y="4058091"/>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2" name="TextBox 41">
            <a:extLst>
              <a:ext uri="{FF2B5EF4-FFF2-40B4-BE49-F238E27FC236}">
                <a16:creationId xmlns:a16="http://schemas.microsoft.com/office/drawing/2014/main" id="{788F63B5-D635-6A88-A3E4-B5B0A8291D74}"/>
              </a:ext>
            </a:extLst>
          </p:cNvPr>
          <p:cNvSpPr txBox="1"/>
          <p:nvPr/>
        </p:nvSpPr>
        <p:spPr>
          <a:xfrm>
            <a:off x="3549388" y="4882923"/>
            <a:ext cx="851346" cy="246221"/>
          </a:xfrm>
          <a:prstGeom prst="rect">
            <a:avLst/>
          </a:prstGeom>
          <a:noFill/>
        </p:spPr>
        <p:txBody>
          <a:bodyPr wrap="square" rtlCol="0">
            <a:spAutoFit/>
          </a:bodyPr>
          <a:lstStyle/>
          <a:p>
            <a:pPr algn="ctr"/>
            <a:endParaRPr lang="en-US" sz="1000" dirty="0"/>
          </a:p>
        </p:txBody>
      </p:sp>
      <p:sp>
        <p:nvSpPr>
          <p:cNvPr id="43" name="TextBox 42">
            <a:extLst>
              <a:ext uri="{FF2B5EF4-FFF2-40B4-BE49-F238E27FC236}">
                <a16:creationId xmlns:a16="http://schemas.microsoft.com/office/drawing/2014/main" id="{2280F86C-0665-D63E-442C-DF9961C40E0D}"/>
              </a:ext>
            </a:extLst>
          </p:cNvPr>
          <p:cNvSpPr txBox="1"/>
          <p:nvPr/>
        </p:nvSpPr>
        <p:spPr>
          <a:xfrm>
            <a:off x="3535420" y="483380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4" name="TextBox 43">
            <a:extLst>
              <a:ext uri="{FF2B5EF4-FFF2-40B4-BE49-F238E27FC236}">
                <a16:creationId xmlns:a16="http://schemas.microsoft.com/office/drawing/2014/main" id="{C15B87D0-41C3-2DDC-DBF6-2B7E1A75243A}"/>
              </a:ext>
            </a:extLst>
          </p:cNvPr>
          <p:cNvSpPr txBox="1"/>
          <p:nvPr/>
        </p:nvSpPr>
        <p:spPr>
          <a:xfrm>
            <a:off x="4476255" y="483380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5" name="TextBox 44">
            <a:extLst>
              <a:ext uri="{FF2B5EF4-FFF2-40B4-BE49-F238E27FC236}">
                <a16:creationId xmlns:a16="http://schemas.microsoft.com/office/drawing/2014/main" id="{14737F92-8472-2E02-F0B9-EB8740AA6D8F}"/>
              </a:ext>
            </a:extLst>
          </p:cNvPr>
          <p:cNvSpPr txBox="1"/>
          <p:nvPr/>
        </p:nvSpPr>
        <p:spPr>
          <a:xfrm>
            <a:off x="5403242" y="483249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6" name="TextBox 45">
            <a:extLst>
              <a:ext uri="{FF2B5EF4-FFF2-40B4-BE49-F238E27FC236}">
                <a16:creationId xmlns:a16="http://schemas.microsoft.com/office/drawing/2014/main" id="{9557F255-E8C1-3B0A-DC99-9D200280B6F0}"/>
              </a:ext>
            </a:extLst>
          </p:cNvPr>
          <p:cNvSpPr txBox="1"/>
          <p:nvPr/>
        </p:nvSpPr>
        <p:spPr>
          <a:xfrm>
            <a:off x="3549388" y="5656013"/>
            <a:ext cx="851346" cy="246221"/>
          </a:xfrm>
          <a:prstGeom prst="rect">
            <a:avLst/>
          </a:prstGeom>
          <a:noFill/>
        </p:spPr>
        <p:txBody>
          <a:bodyPr wrap="square" rtlCol="0">
            <a:spAutoFit/>
          </a:bodyPr>
          <a:lstStyle/>
          <a:p>
            <a:pPr algn="ctr"/>
            <a:endParaRPr lang="en-US" sz="1000" dirty="0"/>
          </a:p>
        </p:txBody>
      </p:sp>
      <p:sp>
        <p:nvSpPr>
          <p:cNvPr id="47" name="TextBox 46">
            <a:extLst>
              <a:ext uri="{FF2B5EF4-FFF2-40B4-BE49-F238E27FC236}">
                <a16:creationId xmlns:a16="http://schemas.microsoft.com/office/drawing/2014/main" id="{FFF0A529-EEFB-7D4A-98D6-199F3AE9FED1}"/>
              </a:ext>
            </a:extLst>
          </p:cNvPr>
          <p:cNvSpPr txBox="1"/>
          <p:nvPr/>
        </p:nvSpPr>
        <p:spPr>
          <a:xfrm>
            <a:off x="3535420" y="560689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8" name="TextBox 47">
            <a:extLst>
              <a:ext uri="{FF2B5EF4-FFF2-40B4-BE49-F238E27FC236}">
                <a16:creationId xmlns:a16="http://schemas.microsoft.com/office/drawing/2014/main" id="{8589787B-233F-E8E0-C6B6-3252FB1E405A}"/>
              </a:ext>
            </a:extLst>
          </p:cNvPr>
          <p:cNvSpPr txBox="1"/>
          <p:nvPr/>
        </p:nvSpPr>
        <p:spPr>
          <a:xfrm>
            <a:off x="4476255" y="560689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9" name="TextBox 48">
            <a:extLst>
              <a:ext uri="{FF2B5EF4-FFF2-40B4-BE49-F238E27FC236}">
                <a16:creationId xmlns:a16="http://schemas.microsoft.com/office/drawing/2014/main" id="{45D11068-BDA2-83E5-B824-02860B452FBC}"/>
              </a:ext>
            </a:extLst>
          </p:cNvPr>
          <p:cNvSpPr txBox="1"/>
          <p:nvPr/>
        </p:nvSpPr>
        <p:spPr>
          <a:xfrm>
            <a:off x="5403242" y="560558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50" name="TextBox 49">
            <a:extLst>
              <a:ext uri="{FF2B5EF4-FFF2-40B4-BE49-F238E27FC236}">
                <a16:creationId xmlns:a16="http://schemas.microsoft.com/office/drawing/2014/main" id="{1D3848F8-2D23-581E-9E97-8DC9837F2CDF}"/>
              </a:ext>
            </a:extLst>
          </p:cNvPr>
          <p:cNvSpPr txBox="1"/>
          <p:nvPr/>
        </p:nvSpPr>
        <p:spPr>
          <a:xfrm>
            <a:off x="4462407" y="637998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Tree>
    <p:extLst>
      <p:ext uri="{BB962C8B-B14F-4D97-AF65-F5344CB8AC3E}">
        <p14:creationId xmlns:p14="http://schemas.microsoft.com/office/powerpoint/2010/main" val="264207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3E2E0-55C5-2BE8-E11F-634F427A6CF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746A26B-24D1-A874-FD4E-742CC8259788}"/>
              </a:ext>
            </a:extLst>
          </p:cNvPr>
          <p:cNvSpPr txBox="1"/>
          <p:nvPr/>
        </p:nvSpPr>
        <p:spPr>
          <a:xfrm>
            <a:off x="335887" y="2007539"/>
            <a:ext cx="2786597" cy="3016210"/>
          </a:xfrm>
          <a:prstGeom prst="rect">
            <a:avLst/>
          </a:prstGeom>
          <a:noFill/>
        </p:spPr>
        <p:txBody>
          <a:bodyPr wrap="square" rtlCol="0">
            <a:spAutoFit/>
          </a:bodyPr>
          <a:lstStyle/>
          <a:p>
            <a:pPr algn="r" rtl="1"/>
            <a:r>
              <a:rPr lang="he-IL" sz="2600" dirty="0">
                <a:latin typeface="Corbel" panose="020B0503020204020204" pitchFamily="34" charset="0"/>
              </a:rPr>
              <a:t>כדי ליצור שלטים עצמיים אישיים ב- </a:t>
            </a:r>
            <a:r>
              <a:rPr lang="en-US" sz="2600" dirty="0">
                <a:latin typeface="Corbel" panose="020B0503020204020204" pitchFamily="34" charset="0"/>
              </a:rPr>
              <a:t>PowerPoint:</a:t>
            </a:r>
            <a:endParaRPr lang="en-US" sz="1600" dirty="0">
              <a:latin typeface="Corbel" panose="020B0503020204020204" pitchFamily="34" charset="0"/>
            </a:endParaRPr>
          </a:p>
          <a:p>
            <a:pPr marL="342900" indent="-342900" algn="r" rtl="1">
              <a:buAutoNum type="arabicPeriod"/>
            </a:pPr>
            <a:r>
              <a:rPr lang="he-IL" sz="1600" dirty="0">
                <a:latin typeface="Corbel" panose="020B0503020204020204" pitchFamily="34" charset="0"/>
              </a:rPr>
              <a:t>לחץ פעמיים על כל אחד מה-</a:t>
            </a:r>
            <a:r>
              <a:rPr lang="en-US" sz="1600" dirty="0">
                <a:latin typeface="Corbel" panose="020B0503020204020204" pitchFamily="34" charset="0"/>
              </a:rPr>
              <a:t>X.
</a:t>
            </a:r>
            <a:r>
              <a:rPr lang="he-IL" sz="1600" dirty="0">
                <a:latin typeface="Corbel" panose="020B0503020204020204" pitchFamily="34" charset="0"/>
              </a:rPr>
              <a:t>כתבו בכל אחד מתחומי העניין שהילד בוחר.  
הדפס אותו וגזור אותו.  זה נחמד אם הילד צובע את זה.</a:t>
            </a:r>
            <a:endParaRPr lang="en-US" sz="1600" dirty="0">
              <a:latin typeface="Corbel" panose="020B0503020204020204" pitchFamily="34" charset="0"/>
            </a:endParaRPr>
          </a:p>
          <a:p>
            <a:r>
              <a:rPr lang="en-US" sz="1600" dirty="0">
                <a:latin typeface="Corbel" panose="020B0503020204020204" pitchFamily="34" charset="0"/>
              </a:rPr>
              <a:t> </a:t>
            </a:r>
          </a:p>
        </p:txBody>
      </p:sp>
      <p:sp>
        <p:nvSpPr>
          <p:cNvPr id="10" name="Rectangle 9">
            <a:extLst>
              <a:ext uri="{FF2B5EF4-FFF2-40B4-BE49-F238E27FC236}">
                <a16:creationId xmlns:a16="http://schemas.microsoft.com/office/drawing/2014/main" id="{6EE54A7B-AE48-A0B4-A408-99E529F685E6}"/>
              </a:ext>
            </a:extLst>
          </p:cNvPr>
          <p:cNvSpPr>
            <a:spLocks noChangeAspect="1"/>
          </p:cNvSpPr>
          <p:nvPr/>
        </p:nvSpPr>
        <p:spPr>
          <a:xfrm>
            <a:off x="38100" y="50800"/>
            <a:ext cx="6789420" cy="905256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a:extLst>
              <a:ext uri="{FF2B5EF4-FFF2-40B4-BE49-F238E27FC236}">
                <a16:creationId xmlns:a16="http://schemas.microsoft.com/office/drawing/2014/main" id="{C261B400-2393-0336-9E62-FC863C91B167}"/>
              </a:ext>
            </a:extLst>
          </p:cNvPr>
          <p:cNvCxnSpPr>
            <a:cxnSpLocks/>
          </p:cNvCxnSpPr>
          <p:nvPr/>
        </p:nvCxnSpPr>
        <p:spPr>
          <a:xfrm>
            <a:off x="1257300" y="4230360"/>
            <a:ext cx="1695901" cy="0"/>
          </a:xfrm>
          <a:prstGeom prst="straightConnector1">
            <a:avLst/>
          </a:prstGeom>
          <a:ln w="5715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BA6260A7-F722-ED42-E2D4-E2D267D1E632}"/>
              </a:ext>
            </a:extLst>
          </p:cNvPr>
          <p:cNvSpPr txBox="1"/>
          <p:nvPr/>
        </p:nvSpPr>
        <p:spPr>
          <a:xfrm>
            <a:off x="5469986" y="8846979"/>
            <a:ext cx="1386918" cy="246221"/>
          </a:xfrm>
          <a:prstGeom prst="rect">
            <a:avLst/>
          </a:prstGeom>
          <a:noFill/>
        </p:spPr>
        <p:txBody>
          <a:bodyPr wrap="none" rtlCol="0">
            <a:spAutoFit/>
          </a:bodyPr>
          <a:lstStyle/>
          <a:p>
            <a:r>
              <a:rPr lang="en-US" sz="1000" dirty="0">
                <a:latin typeface="Segoe Print" panose="02000600000000000000" pitchFamily="2" charset="0"/>
              </a:rPr>
              <a:t>©2018 Joel Shaul</a:t>
            </a:r>
          </a:p>
        </p:txBody>
      </p:sp>
      <p:pic>
        <p:nvPicPr>
          <p:cNvPr id="37" name="Picture 36">
            <a:extLst>
              <a:ext uri="{FF2B5EF4-FFF2-40B4-BE49-F238E27FC236}">
                <a16:creationId xmlns:a16="http://schemas.microsoft.com/office/drawing/2014/main" id="{B6727244-3684-5C9F-0FE0-E7A0C6D944E0}"/>
              </a:ext>
            </a:extLst>
          </p:cNvPr>
          <p:cNvPicPr>
            <a:picLocks noChangeAspect="1"/>
          </p:cNvPicPr>
          <p:nvPr/>
        </p:nvPicPr>
        <p:blipFill>
          <a:blip r:embed="rId2"/>
          <a:stretch>
            <a:fillRect/>
          </a:stretch>
        </p:blipFill>
        <p:spPr>
          <a:xfrm>
            <a:off x="3230620" y="272307"/>
            <a:ext cx="3472260" cy="8599386"/>
          </a:xfrm>
          <a:prstGeom prst="rect">
            <a:avLst/>
          </a:prstGeom>
        </p:spPr>
      </p:pic>
      <p:sp>
        <p:nvSpPr>
          <p:cNvPr id="38" name="TextBox 37">
            <a:extLst>
              <a:ext uri="{FF2B5EF4-FFF2-40B4-BE49-F238E27FC236}">
                <a16:creationId xmlns:a16="http://schemas.microsoft.com/office/drawing/2014/main" id="{A5A944D7-13A7-C5B1-728D-2E36DD9061DE}"/>
              </a:ext>
            </a:extLst>
          </p:cNvPr>
          <p:cNvSpPr txBox="1"/>
          <p:nvPr/>
        </p:nvSpPr>
        <p:spPr>
          <a:xfrm>
            <a:off x="3563236" y="4108520"/>
            <a:ext cx="851346" cy="246221"/>
          </a:xfrm>
          <a:prstGeom prst="rect">
            <a:avLst/>
          </a:prstGeom>
          <a:noFill/>
        </p:spPr>
        <p:txBody>
          <a:bodyPr wrap="square" rtlCol="0">
            <a:spAutoFit/>
          </a:bodyPr>
          <a:lstStyle/>
          <a:p>
            <a:pPr algn="ctr"/>
            <a:endParaRPr lang="en-US" sz="1000" dirty="0"/>
          </a:p>
        </p:txBody>
      </p:sp>
      <p:sp>
        <p:nvSpPr>
          <p:cNvPr id="39" name="TextBox 38">
            <a:extLst>
              <a:ext uri="{FF2B5EF4-FFF2-40B4-BE49-F238E27FC236}">
                <a16:creationId xmlns:a16="http://schemas.microsoft.com/office/drawing/2014/main" id="{5AB52528-BE29-997F-57FC-BBBF39FEFDEB}"/>
              </a:ext>
            </a:extLst>
          </p:cNvPr>
          <p:cNvSpPr txBox="1"/>
          <p:nvPr/>
        </p:nvSpPr>
        <p:spPr>
          <a:xfrm>
            <a:off x="3549268" y="4059405"/>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0" name="TextBox 39">
            <a:extLst>
              <a:ext uri="{FF2B5EF4-FFF2-40B4-BE49-F238E27FC236}">
                <a16:creationId xmlns:a16="http://schemas.microsoft.com/office/drawing/2014/main" id="{5B7DCA20-8727-45A5-7E38-8D926976955E}"/>
              </a:ext>
            </a:extLst>
          </p:cNvPr>
          <p:cNvSpPr txBox="1"/>
          <p:nvPr/>
        </p:nvSpPr>
        <p:spPr>
          <a:xfrm>
            <a:off x="4490103" y="405940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1" name="TextBox 40">
            <a:extLst>
              <a:ext uri="{FF2B5EF4-FFF2-40B4-BE49-F238E27FC236}">
                <a16:creationId xmlns:a16="http://schemas.microsoft.com/office/drawing/2014/main" id="{8F401E48-8147-2F37-46E2-2D05327BF1B5}"/>
              </a:ext>
            </a:extLst>
          </p:cNvPr>
          <p:cNvSpPr txBox="1"/>
          <p:nvPr/>
        </p:nvSpPr>
        <p:spPr>
          <a:xfrm>
            <a:off x="5417090" y="4058091"/>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2" name="TextBox 41">
            <a:extLst>
              <a:ext uri="{FF2B5EF4-FFF2-40B4-BE49-F238E27FC236}">
                <a16:creationId xmlns:a16="http://schemas.microsoft.com/office/drawing/2014/main" id="{14A9CFB2-1DBE-53A9-A3FC-3D499B545131}"/>
              </a:ext>
            </a:extLst>
          </p:cNvPr>
          <p:cNvSpPr txBox="1"/>
          <p:nvPr/>
        </p:nvSpPr>
        <p:spPr>
          <a:xfrm>
            <a:off x="3549388" y="4882923"/>
            <a:ext cx="851346" cy="246221"/>
          </a:xfrm>
          <a:prstGeom prst="rect">
            <a:avLst/>
          </a:prstGeom>
          <a:noFill/>
        </p:spPr>
        <p:txBody>
          <a:bodyPr wrap="square" rtlCol="0">
            <a:spAutoFit/>
          </a:bodyPr>
          <a:lstStyle/>
          <a:p>
            <a:pPr algn="ctr"/>
            <a:endParaRPr lang="en-US" sz="1000" dirty="0"/>
          </a:p>
        </p:txBody>
      </p:sp>
      <p:sp>
        <p:nvSpPr>
          <p:cNvPr id="43" name="TextBox 42">
            <a:extLst>
              <a:ext uri="{FF2B5EF4-FFF2-40B4-BE49-F238E27FC236}">
                <a16:creationId xmlns:a16="http://schemas.microsoft.com/office/drawing/2014/main" id="{F9B74C76-94AA-BF46-B3B2-A60F135C6AB1}"/>
              </a:ext>
            </a:extLst>
          </p:cNvPr>
          <p:cNvSpPr txBox="1"/>
          <p:nvPr/>
        </p:nvSpPr>
        <p:spPr>
          <a:xfrm>
            <a:off x="3535420" y="483380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4" name="TextBox 43">
            <a:extLst>
              <a:ext uri="{FF2B5EF4-FFF2-40B4-BE49-F238E27FC236}">
                <a16:creationId xmlns:a16="http://schemas.microsoft.com/office/drawing/2014/main" id="{9E93879C-9D46-8E41-8C0D-1CAC7F1AF729}"/>
              </a:ext>
            </a:extLst>
          </p:cNvPr>
          <p:cNvSpPr txBox="1"/>
          <p:nvPr/>
        </p:nvSpPr>
        <p:spPr>
          <a:xfrm>
            <a:off x="4476255" y="483380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5" name="TextBox 44">
            <a:extLst>
              <a:ext uri="{FF2B5EF4-FFF2-40B4-BE49-F238E27FC236}">
                <a16:creationId xmlns:a16="http://schemas.microsoft.com/office/drawing/2014/main" id="{5B2EEEA3-CB0F-01DB-A1E9-6369D7C3E624}"/>
              </a:ext>
            </a:extLst>
          </p:cNvPr>
          <p:cNvSpPr txBox="1"/>
          <p:nvPr/>
        </p:nvSpPr>
        <p:spPr>
          <a:xfrm>
            <a:off x="5403242" y="483249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6" name="TextBox 45">
            <a:extLst>
              <a:ext uri="{FF2B5EF4-FFF2-40B4-BE49-F238E27FC236}">
                <a16:creationId xmlns:a16="http://schemas.microsoft.com/office/drawing/2014/main" id="{38119868-E459-0845-7C51-702D1239D7CD}"/>
              </a:ext>
            </a:extLst>
          </p:cNvPr>
          <p:cNvSpPr txBox="1"/>
          <p:nvPr/>
        </p:nvSpPr>
        <p:spPr>
          <a:xfrm>
            <a:off x="3549388" y="5656013"/>
            <a:ext cx="851346" cy="246221"/>
          </a:xfrm>
          <a:prstGeom prst="rect">
            <a:avLst/>
          </a:prstGeom>
          <a:noFill/>
        </p:spPr>
        <p:txBody>
          <a:bodyPr wrap="square" rtlCol="0">
            <a:spAutoFit/>
          </a:bodyPr>
          <a:lstStyle/>
          <a:p>
            <a:pPr algn="ctr"/>
            <a:endParaRPr lang="en-US" sz="1000" dirty="0"/>
          </a:p>
        </p:txBody>
      </p:sp>
      <p:sp>
        <p:nvSpPr>
          <p:cNvPr id="47" name="TextBox 46">
            <a:extLst>
              <a:ext uri="{FF2B5EF4-FFF2-40B4-BE49-F238E27FC236}">
                <a16:creationId xmlns:a16="http://schemas.microsoft.com/office/drawing/2014/main" id="{D6DFCDC0-BDA7-E98B-0D2E-7A0A01CDC2F2}"/>
              </a:ext>
            </a:extLst>
          </p:cNvPr>
          <p:cNvSpPr txBox="1"/>
          <p:nvPr/>
        </p:nvSpPr>
        <p:spPr>
          <a:xfrm>
            <a:off x="3535420" y="560689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8" name="TextBox 47">
            <a:extLst>
              <a:ext uri="{FF2B5EF4-FFF2-40B4-BE49-F238E27FC236}">
                <a16:creationId xmlns:a16="http://schemas.microsoft.com/office/drawing/2014/main" id="{7CB62F18-A64F-5098-BA97-B0C9443C6970}"/>
              </a:ext>
            </a:extLst>
          </p:cNvPr>
          <p:cNvSpPr txBox="1"/>
          <p:nvPr/>
        </p:nvSpPr>
        <p:spPr>
          <a:xfrm>
            <a:off x="4476255" y="560689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9" name="TextBox 48">
            <a:extLst>
              <a:ext uri="{FF2B5EF4-FFF2-40B4-BE49-F238E27FC236}">
                <a16:creationId xmlns:a16="http://schemas.microsoft.com/office/drawing/2014/main" id="{688BE7FB-8DA3-B4E5-6FC6-2DAA277F870C}"/>
              </a:ext>
            </a:extLst>
          </p:cNvPr>
          <p:cNvSpPr txBox="1"/>
          <p:nvPr/>
        </p:nvSpPr>
        <p:spPr>
          <a:xfrm>
            <a:off x="5403242" y="560558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50" name="TextBox 49">
            <a:extLst>
              <a:ext uri="{FF2B5EF4-FFF2-40B4-BE49-F238E27FC236}">
                <a16:creationId xmlns:a16="http://schemas.microsoft.com/office/drawing/2014/main" id="{E90C57E6-A52C-780C-1A79-A9D34FB2B00F}"/>
              </a:ext>
            </a:extLst>
          </p:cNvPr>
          <p:cNvSpPr txBox="1"/>
          <p:nvPr/>
        </p:nvSpPr>
        <p:spPr>
          <a:xfrm>
            <a:off x="4462407" y="637998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Tree>
    <p:extLst>
      <p:ext uri="{BB962C8B-B14F-4D97-AF65-F5344CB8AC3E}">
        <p14:creationId xmlns:p14="http://schemas.microsoft.com/office/powerpoint/2010/main" val="2689871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1F463-473B-1051-AEB4-F25198159F9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425087A-0D5F-1B74-FF9A-F9EAE1CB3BD0}"/>
              </a:ext>
            </a:extLst>
          </p:cNvPr>
          <p:cNvSpPr txBox="1"/>
          <p:nvPr/>
        </p:nvSpPr>
        <p:spPr>
          <a:xfrm>
            <a:off x="335887" y="2007539"/>
            <a:ext cx="2786597" cy="3016210"/>
          </a:xfrm>
          <a:prstGeom prst="rect">
            <a:avLst/>
          </a:prstGeom>
          <a:noFill/>
        </p:spPr>
        <p:txBody>
          <a:bodyPr wrap="square" rtlCol="0">
            <a:spAutoFit/>
          </a:bodyPr>
          <a:lstStyle/>
          <a:p>
            <a:pPr algn="r" rtl="1"/>
            <a:r>
              <a:rPr lang="he-IL" sz="2600" dirty="0">
                <a:latin typeface="Corbel" panose="020B0503020204020204" pitchFamily="34" charset="0"/>
              </a:rPr>
              <a:t>כדי ליצור שלטים עצמיים אישיים ב- </a:t>
            </a:r>
            <a:r>
              <a:rPr lang="en-US" sz="2600" dirty="0">
                <a:latin typeface="Corbel" panose="020B0503020204020204" pitchFamily="34" charset="0"/>
              </a:rPr>
              <a:t>PowerPoint:</a:t>
            </a:r>
            <a:endParaRPr lang="en-US" sz="1600" dirty="0">
              <a:latin typeface="Corbel" panose="020B0503020204020204" pitchFamily="34" charset="0"/>
            </a:endParaRPr>
          </a:p>
          <a:p>
            <a:pPr marL="342900" indent="-342900" algn="r" rtl="1">
              <a:buAutoNum type="arabicPeriod"/>
            </a:pPr>
            <a:r>
              <a:rPr lang="he-IL" sz="1600" dirty="0">
                <a:latin typeface="Corbel" panose="020B0503020204020204" pitchFamily="34" charset="0"/>
              </a:rPr>
              <a:t>לחץ פעמיים על כל אחד מה-</a:t>
            </a:r>
            <a:r>
              <a:rPr lang="en-US" sz="1600" dirty="0">
                <a:latin typeface="Corbel" panose="020B0503020204020204" pitchFamily="34" charset="0"/>
              </a:rPr>
              <a:t>X.
</a:t>
            </a:r>
            <a:r>
              <a:rPr lang="he-IL" sz="1600" dirty="0">
                <a:latin typeface="Corbel" panose="020B0503020204020204" pitchFamily="34" charset="0"/>
              </a:rPr>
              <a:t>כתבו בכל אחד מתחומי העניין שהילד בוחר.  
הדפס אותו וגזור אותו.  זה נחמד אם הילד צובע את זה.</a:t>
            </a:r>
            <a:endParaRPr lang="en-US" sz="1600" dirty="0">
              <a:latin typeface="Corbel" panose="020B0503020204020204" pitchFamily="34" charset="0"/>
            </a:endParaRPr>
          </a:p>
          <a:p>
            <a:r>
              <a:rPr lang="en-US" sz="1600" dirty="0">
                <a:latin typeface="Corbel" panose="020B0503020204020204" pitchFamily="34" charset="0"/>
              </a:rPr>
              <a:t> </a:t>
            </a:r>
          </a:p>
        </p:txBody>
      </p:sp>
      <p:sp>
        <p:nvSpPr>
          <p:cNvPr id="10" name="Rectangle 9">
            <a:extLst>
              <a:ext uri="{FF2B5EF4-FFF2-40B4-BE49-F238E27FC236}">
                <a16:creationId xmlns:a16="http://schemas.microsoft.com/office/drawing/2014/main" id="{5BA7C9D1-56E0-BDBE-867A-98DEF6CAB780}"/>
              </a:ext>
            </a:extLst>
          </p:cNvPr>
          <p:cNvSpPr>
            <a:spLocks noChangeAspect="1"/>
          </p:cNvSpPr>
          <p:nvPr/>
        </p:nvSpPr>
        <p:spPr>
          <a:xfrm>
            <a:off x="38100" y="50800"/>
            <a:ext cx="6789420" cy="905256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a:extLst>
              <a:ext uri="{FF2B5EF4-FFF2-40B4-BE49-F238E27FC236}">
                <a16:creationId xmlns:a16="http://schemas.microsoft.com/office/drawing/2014/main" id="{7D7F8091-6110-03E6-4D6E-B800D6A49535}"/>
              </a:ext>
            </a:extLst>
          </p:cNvPr>
          <p:cNvCxnSpPr>
            <a:cxnSpLocks/>
          </p:cNvCxnSpPr>
          <p:nvPr/>
        </p:nvCxnSpPr>
        <p:spPr>
          <a:xfrm>
            <a:off x="1257300" y="4230360"/>
            <a:ext cx="1695901" cy="0"/>
          </a:xfrm>
          <a:prstGeom prst="straightConnector1">
            <a:avLst/>
          </a:prstGeom>
          <a:ln w="5715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1FF86EDE-EA68-5041-E137-B8B96A02221D}"/>
              </a:ext>
            </a:extLst>
          </p:cNvPr>
          <p:cNvSpPr txBox="1"/>
          <p:nvPr/>
        </p:nvSpPr>
        <p:spPr>
          <a:xfrm>
            <a:off x="5469986" y="8846979"/>
            <a:ext cx="1386918" cy="246221"/>
          </a:xfrm>
          <a:prstGeom prst="rect">
            <a:avLst/>
          </a:prstGeom>
          <a:noFill/>
        </p:spPr>
        <p:txBody>
          <a:bodyPr wrap="none" rtlCol="0">
            <a:spAutoFit/>
          </a:bodyPr>
          <a:lstStyle/>
          <a:p>
            <a:r>
              <a:rPr lang="en-US" sz="1000" dirty="0">
                <a:latin typeface="Segoe Print" panose="02000600000000000000" pitchFamily="2" charset="0"/>
              </a:rPr>
              <a:t>©2018 Joel Shaul</a:t>
            </a:r>
          </a:p>
        </p:txBody>
      </p:sp>
      <p:pic>
        <p:nvPicPr>
          <p:cNvPr id="37" name="Picture 36">
            <a:extLst>
              <a:ext uri="{FF2B5EF4-FFF2-40B4-BE49-F238E27FC236}">
                <a16:creationId xmlns:a16="http://schemas.microsoft.com/office/drawing/2014/main" id="{33017F2F-A054-5461-FE38-DB9423ADA447}"/>
              </a:ext>
            </a:extLst>
          </p:cNvPr>
          <p:cNvPicPr>
            <a:picLocks noChangeAspect="1"/>
          </p:cNvPicPr>
          <p:nvPr/>
        </p:nvPicPr>
        <p:blipFill>
          <a:blip r:embed="rId2"/>
          <a:stretch>
            <a:fillRect/>
          </a:stretch>
        </p:blipFill>
        <p:spPr>
          <a:xfrm>
            <a:off x="3230620" y="272307"/>
            <a:ext cx="3472260" cy="8599386"/>
          </a:xfrm>
          <a:prstGeom prst="rect">
            <a:avLst/>
          </a:prstGeom>
        </p:spPr>
      </p:pic>
      <p:sp>
        <p:nvSpPr>
          <p:cNvPr id="38" name="TextBox 37">
            <a:extLst>
              <a:ext uri="{FF2B5EF4-FFF2-40B4-BE49-F238E27FC236}">
                <a16:creationId xmlns:a16="http://schemas.microsoft.com/office/drawing/2014/main" id="{A084F265-2A0B-4E6E-5DB3-AA0763C66662}"/>
              </a:ext>
            </a:extLst>
          </p:cNvPr>
          <p:cNvSpPr txBox="1"/>
          <p:nvPr/>
        </p:nvSpPr>
        <p:spPr>
          <a:xfrm>
            <a:off x="3563236" y="4108520"/>
            <a:ext cx="851346" cy="246221"/>
          </a:xfrm>
          <a:prstGeom prst="rect">
            <a:avLst/>
          </a:prstGeom>
          <a:noFill/>
        </p:spPr>
        <p:txBody>
          <a:bodyPr wrap="square" rtlCol="0">
            <a:spAutoFit/>
          </a:bodyPr>
          <a:lstStyle/>
          <a:p>
            <a:pPr algn="ctr"/>
            <a:endParaRPr lang="en-US" sz="1000" dirty="0"/>
          </a:p>
        </p:txBody>
      </p:sp>
      <p:sp>
        <p:nvSpPr>
          <p:cNvPr id="39" name="TextBox 38">
            <a:extLst>
              <a:ext uri="{FF2B5EF4-FFF2-40B4-BE49-F238E27FC236}">
                <a16:creationId xmlns:a16="http://schemas.microsoft.com/office/drawing/2014/main" id="{C33703FD-C6C3-1B4A-95BA-7FBCBD223699}"/>
              </a:ext>
            </a:extLst>
          </p:cNvPr>
          <p:cNvSpPr txBox="1"/>
          <p:nvPr/>
        </p:nvSpPr>
        <p:spPr>
          <a:xfrm>
            <a:off x="3549268" y="4059405"/>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0" name="TextBox 39">
            <a:extLst>
              <a:ext uri="{FF2B5EF4-FFF2-40B4-BE49-F238E27FC236}">
                <a16:creationId xmlns:a16="http://schemas.microsoft.com/office/drawing/2014/main" id="{F77DA5E1-B4F3-0930-E8CA-1AF058FA4AEF}"/>
              </a:ext>
            </a:extLst>
          </p:cNvPr>
          <p:cNvSpPr txBox="1"/>
          <p:nvPr/>
        </p:nvSpPr>
        <p:spPr>
          <a:xfrm>
            <a:off x="4490103" y="405940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1" name="TextBox 40">
            <a:extLst>
              <a:ext uri="{FF2B5EF4-FFF2-40B4-BE49-F238E27FC236}">
                <a16:creationId xmlns:a16="http://schemas.microsoft.com/office/drawing/2014/main" id="{098E0AEA-6DA2-E50C-9699-F46FC09871C5}"/>
              </a:ext>
            </a:extLst>
          </p:cNvPr>
          <p:cNvSpPr txBox="1"/>
          <p:nvPr/>
        </p:nvSpPr>
        <p:spPr>
          <a:xfrm>
            <a:off x="5417090" y="4058091"/>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2" name="TextBox 41">
            <a:extLst>
              <a:ext uri="{FF2B5EF4-FFF2-40B4-BE49-F238E27FC236}">
                <a16:creationId xmlns:a16="http://schemas.microsoft.com/office/drawing/2014/main" id="{CB5DF37E-A45E-8E02-92DA-B8D737B21305}"/>
              </a:ext>
            </a:extLst>
          </p:cNvPr>
          <p:cNvSpPr txBox="1"/>
          <p:nvPr/>
        </p:nvSpPr>
        <p:spPr>
          <a:xfrm>
            <a:off x="3549388" y="4882923"/>
            <a:ext cx="851346" cy="246221"/>
          </a:xfrm>
          <a:prstGeom prst="rect">
            <a:avLst/>
          </a:prstGeom>
          <a:noFill/>
        </p:spPr>
        <p:txBody>
          <a:bodyPr wrap="square" rtlCol="0">
            <a:spAutoFit/>
          </a:bodyPr>
          <a:lstStyle/>
          <a:p>
            <a:pPr algn="ctr"/>
            <a:endParaRPr lang="en-US" sz="1000" dirty="0"/>
          </a:p>
        </p:txBody>
      </p:sp>
      <p:sp>
        <p:nvSpPr>
          <p:cNvPr id="43" name="TextBox 42">
            <a:extLst>
              <a:ext uri="{FF2B5EF4-FFF2-40B4-BE49-F238E27FC236}">
                <a16:creationId xmlns:a16="http://schemas.microsoft.com/office/drawing/2014/main" id="{82077CC7-34E3-53A5-D807-7C32542FB85C}"/>
              </a:ext>
            </a:extLst>
          </p:cNvPr>
          <p:cNvSpPr txBox="1"/>
          <p:nvPr/>
        </p:nvSpPr>
        <p:spPr>
          <a:xfrm>
            <a:off x="3535420" y="483380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4" name="TextBox 43">
            <a:extLst>
              <a:ext uri="{FF2B5EF4-FFF2-40B4-BE49-F238E27FC236}">
                <a16:creationId xmlns:a16="http://schemas.microsoft.com/office/drawing/2014/main" id="{56464E0F-E1C6-00F8-F7CB-0042C84AC19F}"/>
              </a:ext>
            </a:extLst>
          </p:cNvPr>
          <p:cNvSpPr txBox="1"/>
          <p:nvPr/>
        </p:nvSpPr>
        <p:spPr>
          <a:xfrm>
            <a:off x="4476255" y="483380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5" name="TextBox 44">
            <a:extLst>
              <a:ext uri="{FF2B5EF4-FFF2-40B4-BE49-F238E27FC236}">
                <a16:creationId xmlns:a16="http://schemas.microsoft.com/office/drawing/2014/main" id="{B1FFB3CD-8BBC-3F97-00E4-00D67CDC7CF9}"/>
              </a:ext>
            </a:extLst>
          </p:cNvPr>
          <p:cNvSpPr txBox="1"/>
          <p:nvPr/>
        </p:nvSpPr>
        <p:spPr>
          <a:xfrm>
            <a:off x="5403242" y="483249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6" name="TextBox 45">
            <a:extLst>
              <a:ext uri="{FF2B5EF4-FFF2-40B4-BE49-F238E27FC236}">
                <a16:creationId xmlns:a16="http://schemas.microsoft.com/office/drawing/2014/main" id="{1F99F74D-9AC6-FC95-6048-D3C79622A1BA}"/>
              </a:ext>
            </a:extLst>
          </p:cNvPr>
          <p:cNvSpPr txBox="1"/>
          <p:nvPr/>
        </p:nvSpPr>
        <p:spPr>
          <a:xfrm>
            <a:off x="3549388" y="5656013"/>
            <a:ext cx="851346" cy="246221"/>
          </a:xfrm>
          <a:prstGeom prst="rect">
            <a:avLst/>
          </a:prstGeom>
          <a:noFill/>
        </p:spPr>
        <p:txBody>
          <a:bodyPr wrap="square" rtlCol="0">
            <a:spAutoFit/>
          </a:bodyPr>
          <a:lstStyle/>
          <a:p>
            <a:pPr algn="ctr"/>
            <a:endParaRPr lang="en-US" sz="1000" dirty="0"/>
          </a:p>
        </p:txBody>
      </p:sp>
      <p:sp>
        <p:nvSpPr>
          <p:cNvPr id="47" name="TextBox 46">
            <a:extLst>
              <a:ext uri="{FF2B5EF4-FFF2-40B4-BE49-F238E27FC236}">
                <a16:creationId xmlns:a16="http://schemas.microsoft.com/office/drawing/2014/main" id="{B8F61405-7D59-7A45-42DA-DCD6E4930E23}"/>
              </a:ext>
            </a:extLst>
          </p:cNvPr>
          <p:cNvSpPr txBox="1"/>
          <p:nvPr/>
        </p:nvSpPr>
        <p:spPr>
          <a:xfrm>
            <a:off x="3535420" y="560689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8" name="TextBox 47">
            <a:extLst>
              <a:ext uri="{FF2B5EF4-FFF2-40B4-BE49-F238E27FC236}">
                <a16:creationId xmlns:a16="http://schemas.microsoft.com/office/drawing/2014/main" id="{2A5FFE66-C4B5-1823-07F3-1B2B8F5E1EC3}"/>
              </a:ext>
            </a:extLst>
          </p:cNvPr>
          <p:cNvSpPr txBox="1"/>
          <p:nvPr/>
        </p:nvSpPr>
        <p:spPr>
          <a:xfrm>
            <a:off x="4476255" y="560689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9" name="TextBox 48">
            <a:extLst>
              <a:ext uri="{FF2B5EF4-FFF2-40B4-BE49-F238E27FC236}">
                <a16:creationId xmlns:a16="http://schemas.microsoft.com/office/drawing/2014/main" id="{82324BC0-1F0A-05F2-5842-9E1849AA15D0}"/>
              </a:ext>
            </a:extLst>
          </p:cNvPr>
          <p:cNvSpPr txBox="1"/>
          <p:nvPr/>
        </p:nvSpPr>
        <p:spPr>
          <a:xfrm>
            <a:off x="5403242" y="560558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50" name="TextBox 49">
            <a:extLst>
              <a:ext uri="{FF2B5EF4-FFF2-40B4-BE49-F238E27FC236}">
                <a16:creationId xmlns:a16="http://schemas.microsoft.com/office/drawing/2014/main" id="{202DFB45-A452-E7F4-E0E5-B330C45A904C}"/>
              </a:ext>
            </a:extLst>
          </p:cNvPr>
          <p:cNvSpPr txBox="1"/>
          <p:nvPr/>
        </p:nvSpPr>
        <p:spPr>
          <a:xfrm>
            <a:off x="4462407" y="637998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Tree>
    <p:extLst>
      <p:ext uri="{BB962C8B-B14F-4D97-AF65-F5344CB8AC3E}">
        <p14:creationId xmlns:p14="http://schemas.microsoft.com/office/powerpoint/2010/main" val="2303405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C5312-A5DA-DCB8-D126-811929387E5D}"/>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559F56B8-EB76-33A0-EB4B-349D574FB5A5}"/>
              </a:ext>
            </a:extLst>
          </p:cNvPr>
          <p:cNvSpPr txBox="1"/>
          <p:nvPr/>
        </p:nvSpPr>
        <p:spPr>
          <a:xfrm>
            <a:off x="335887" y="2007539"/>
            <a:ext cx="2786597" cy="3016210"/>
          </a:xfrm>
          <a:prstGeom prst="rect">
            <a:avLst/>
          </a:prstGeom>
          <a:noFill/>
        </p:spPr>
        <p:txBody>
          <a:bodyPr wrap="square" rtlCol="0">
            <a:spAutoFit/>
          </a:bodyPr>
          <a:lstStyle/>
          <a:p>
            <a:pPr algn="r" rtl="1"/>
            <a:r>
              <a:rPr lang="he-IL" sz="2600" dirty="0">
                <a:latin typeface="Corbel" panose="020B0503020204020204" pitchFamily="34" charset="0"/>
              </a:rPr>
              <a:t>כדי ליצור שלטים עצמיים אישיים ב- </a:t>
            </a:r>
            <a:r>
              <a:rPr lang="en-US" sz="2600" dirty="0">
                <a:latin typeface="Corbel" panose="020B0503020204020204" pitchFamily="34" charset="0"/>
              </a:rPr>
              <a:t>PowerPoint:</a:t>
            </a:r>
            <a:endParaRPr lang="en-US" sz="1600" dirty="0">
              <a:latin typeface="Corbel" panose="020B0503020204020204" pitchFamily="34" charset="0"/>
            </a:endParaRPr>
          </a:p>
          <a:p>
            <a:pPr marL="342900" indent="-342900" algn="r" rtl="1">
              <a:buAutoNum type="arabicPeriod"/>
            </a:pPr>
            <a:r>
              <a:rPr lang="he-IL" sz="1600" dirty="0">
                <a:latin typeface="Corbel" panose="020B0503020204020204" pitchFamily="34" charset="0"/>
              </a:rPr>
              <a:t>לחץ פעמיים על כל אחד מה-</a:t>
            </a:r>
            <a:r>
              <a:rPr lang="en-US" sz="1600" dirty="0">
                <a:latin typeface="Corbel" panose="020B0503020204020204" pitchFamily="34" charset="0"/>
              </a:rPr>
              <a:t>X.
</a:t>
            </a:r>
            <a:r>
              <a:rPr lang="he-IL" sz="1600" dirty="0">
                <a:latin typeface="Corbel" panose="020B0503020204020204" pitchFamily="34" charset="0"/>
              </a:rPr>
              <a:t>כתבו בכל אחד מתחומי העניין שהילד בוחר.  
הדפס אותו וגזור אותו.  זה נחמד אם הילד צובע את זה.</a:t>
            </a:r>
            <a:endParaRPr lang="en-US" sz="1600" dirty="0">
              <a:latin typeface="Corbel" panose="020B0503020204020204" pitchFamily="34" charset="0"/>
            </a:endParaRPr>
          </a:p>
          <a:p>
            <a:r>
              <a:rPr lang="en-US" sz="1600" dirty="0">
                <a:latin typeface="Corbel" panose="020B0503020204020204" pitchFamily="34" charset="0"/>
              </a:rPr>
              <a:t> </a:t>
            </a:r>
          </a:p>
        </p:txBody>
      </p:sp>
      <p:sp>
        <p:nvSpPr>
          <p:cNvPr id="10" name="Rectangle 9">
            <a:extLst>
              <a:ext uri="{FF2B5EF4-FFF2-40B4-BE49-F238E27FC236}">
                <a16:creationId xmlns:a16="http://schemas.microsoft.com/office/drawing/2014/main" id="{81078503-7DE5-BA7A-CB77-5DF5C36007BA}"/>
              </a:ext>
            </a:extLst>
          </p:cNvPr>
          <p:cNvSpPr>
            <a:spLocks noChangeAspect="1"/>
          </p:cNvSpPr>
          <p:nvPr/>
        </p:nvSpPr>
        <p:spPr>
          <a:xfrm>
            <a:off x="38100" y="50800"/>
            <a:ext cx="6789420" cy="905256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a:extLst>
              <a:ext uri="{FF2B5EF4-FFF2-40B4-BE49-F238E27FC236}">
                <a16:creationId xmlns:a16="http://schemas.microsoft.com/office/drawing/2014/main" id="{457AA02B-0AB5-7FCB-807F-5AD2F5C6D0DD}"/>
              </a:ext>
            </a:extLst>
          </p:cNvPr>
          <p:cNvCxnSpPr>
            <a:cxnSpLocks/>
          </p:cNvCxnSpPr>
          <p:nvPr/>
        </p:nvCxnSpPr>
        <p:spPr>
          <a:xfrm>
            <a:off x="1257300" y="4230360"/>
            <a:ext cx="1695901" cy="0"/>
          </a:xfrm>
          <a:prstGeom prst="straightConnector1">
            <a:avLst/>
          </a:prstGeom>
          <a:ln w="5715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6FFEB08E-FB3F-BC8D-6DAD-F43695125DC4}"/>
              </a:ext>
            </a:extLst>
          </p:cNvPr>
          <p:cNvSpPr txBox="1"/>
          <p:nvPr/>
        </p:nvSpPr>
        <p:spPr>
          <a:xfrm>
            <a:off x="5469986" y="8846979"/>
            <a:ext cx="1386918" cy="246221"/>
          </a:xfrm>
          <a:prstGeom prst="rect">
            <a:avLst/>
          </a:prstGeom>
          <a:noFill/>
        </p:spPr>
        <p:txBody>
          <a:bodyPr wrap="none" rtlCol="0">
            <a:spAutoFit/>
          </a:bodyPr>
          <a:lstStyle/>
          <a:p>
            <a:r>
              <a:rPr lang="en-US" sz="1000" dirty="0">
                <a:latin typeface="Segoe Print" panose="02000600000000000000" pitchFamily="2" charset="0"/>
              </a:rPr>
              <a:t>©2018 Joel Shaul</a:t>
            </a:r>
          </a:p>
        </p:txBody>
      </p:sp>
      <p:pic>
        <p:nvPicPr>
          <p:cNvPr id="37" name="Picture 36">
            <a:extLst>
              <a:ext uri="{FF2B5EF4-FFF2-40B4-BE49-F238E27FC236}">
                <a16:creationId xmlns:a16="http://schemas.microsoft.com/office/drawing/2014/main" id="{7B8B7428-A9F2-AD3D-77AE-7759010F375D}"/>
              </a:ext>
            </a:extLst>
          </p:cNvPr>
          <p:cNvPicPr>
            <a:picLocks noChangeAspect="1"/>
          </p:cNvPicPr>
          <p:nvPr/>
        </p:nvPicPr>
        <p:blipFill>
          <a:blip r:embed="rId2"/>
          <a:stretch>
            <a:fillRect/>
          </a:stretch>
        </p:blipFill>
        <p:spPr>
          <a:xfrm>
            <a:off x="3230620" y="272307"/>
            <a:ext cx="3472260" cy="8599386"/>
          </a:xfrm>
          <a:prstGeom prst="rect">
            <a:avLst/>
          </a:prstGeom>
        </p:spPr>
      </p:pic>
      <p:sp>
        <p:nvSpPr>
          <p:cNvPr id="38" name="TextBox 37">
            <a:extLst>
              <a:ext uri="{FF2B5EF4-FFF2-40B4-BE49-F238E27FC236}">
                <a16:creationId xmlns:a16="http://schemas.microsoft.com/office/drawing/2014/main" id="{3358D13F-E92C-12C8-1ADA-DF844E741492}"/>
              </a:ext>
            </a:extLst>
          </p:cNvPr>
          <p:cNvSpPr txBox="1"/>
          <p:nvPr/>
        </p:nvSpPr>
        <p:spPr>
          <a:xfrm>
            <a:off x="3563236" y="4108520"/>
            <a:ext cx="851346" cy="246221"/>
          </a:xfrm>
          <a:prstGeom prst="rect">
            <a:avLst/>
          </a:prstGeom>
          <a:noFill/>
        </p:spPr>
        <p:txBody>
          <a:bodyPr wrap="square" rtlCol="0">
            <a:spAutoFit/>
          </a:bodyPr>
          <a:lstStyle/>
          <a:p>
            <a:pPr algn="ctr"/>
            <a:endParaRPr lang="en-US" sz="1000" dirty="0"/>
          </a:p>
        </p:txBody>
      </p:sp>
      <p:sp>
        <p:nvSpPr>
          <p:cNvPr id="39" name="TextBox 38">
            <a:extLst>
              <a:ext uri="{FF2B5EF4-FFF2-40B4-BE49-F238E27FC236}">
                <a16:creationId xmlns:a16="http://schemas.microsoft.com/office/drawing/2014/main" id="{559F5076-48C3-B741-FF15-C2EA67841C34}"/>
              </a:ext>
            </a:extLst>
          </p:cNvPr>
          <p:cNvSpPr txBox="1"/>
          <p:nvPr/>
        </p:nvSpPr>
        <p:spPr>
          <a:xfrm>
            <a:off x="3549268" y="4059405"/>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0" name="TextBox 39">
            <a:extLst>
              <a:ext uri="{FF2B5EF4-FFF2-40B4-BE49-F238E27FC236}">
                <a16:creationId xmlns:a16="http://schemas.microsoft.com/office/drawing/2014/main" id="{8E78551B-975A-8151-9735-475E4EC9373A}"/>
              </a:ext>
            </a:extLst>
          </p:cNvPr>
          <p:cNvSpPr txBox="1"/>
          <p:nvPr/>
        </p:nvSpPr>
        <p:spPr>
          <a:xfrm>
            <a:off x="4490103" y="405940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1" name="TextBox 40">
            <a:extLst>
              <a:ext uri="{FF2B5EF4-FFF2-40B4-BE49-F238E27FC236}">
                <a16:creationId xmlns:a16="http://schemas.microsoft.com/office/drawing/2014/main" id="{08277FC5-5A39-40E3-F6BE-F67D3A04E769}"/>
              </a:ext>
            </a:extLst>
          </p:cNvPr>
          <p:cNvSpPr txBox="1"/>
          <p:nvPr/>
        </p:nvSpPr>
        <p:spPr>
          <a:xfrm>
            <a:off x="5417090" y="4058091"/>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2" name="TextBox 41">
            <a:extLst>
              <a:ext uri="{FF2B5EF4-FFF2-40B4-BE49-F238E27FC236}">
                <a16:creationId xmlns:a16="http://schemas.microsoft.com/office/drawing/2014/main" id="{274913D7-A70A-6F04-9FF3-A856E85766C3}"/>
              </a:ext>
            </a:extLst>
          </p:cNvPr>
          <p:cNvSpPr txBox="1"/>
          <p:nvPr/>
        </p:nvSpPr>
        <p:spPr>
          <a:xfrm>
            <a:off x="3549388" y="4882923"/>
            <a:ext cx="851346" cy="246221"/>
          </a:xfrm>
          <a:prstGeom prst="rect">
            <a:avLst/>
          </a:prstGeom>
          <a:noFill/>
        </p:spPr>
        <p:txBody>
          <a:bodyPr wrap="square" rtlCol="0">
            <a:spAutoFit/>
          </a:bodyPr>
          <a:lstStyle/>
          <a:p>
            <a:pPr algn="ctr"/>
            <a:endParaRPr lang="en-US" sz="1000" dirty="0"/>
          </a:p>
        </p:txBody>
      </p:sp>
      <p:sp>
        <p:nvSpPr>
          <p:cNvPr id="43" name="TextBox 42">
            <a:extLst>
              <a:ext uri="{FF2B5EF4-FFF2-40B4-BE49-F238E27FC236}">
                <a16:creationId xmlns:a16="http://schemas.microsoft.com/office/drawing/2014/main" id="{A9B68474-00D1-FE6E-7913-23C7308A3111}"/>
              </a:ext>
            </a:extLst>
          </p:cNvPr>
          <p:cNvSpPr txBox="1"/>
          <p:nvPr/>
        </p:nvSpPr>
        <p:spPr>
          <a:xfrm>
            <a:off x="3535420" y="483380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4" name="TextBox 43">
            <a:extLst>
              <a:ext uri="{FF2B5EF4-FFF2-40B4-BE49-F238E27FC236}">
                <a16:creationId xmlns:a16="http://schemas.microsoft.com/office/drawing/2014/main" id="{3D207BCA-F2B5-1B9D-466D-F68A3214A242}"/>
              </a:ext>
            </a:extLst>
          </p:cNvPr>
          <p:cNvSpPr txBox="1"/>
          <p:nvPr/>
        </p:nvSpPr>
        <p:spPr>
          <a:xfrm>
            <a:off x="4476255" y="483380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5" name="TextBox 44">
            <a:extLst>
              <a:ext uri="{FF2B5EF4-FFF2-40B4-BE49-F238E27FC236}">
                <a16:creationId xmlns:a16="http://schemas.microsoft.com/office/drawing/2014/main" id="{1AE63942-769E-0328-AEE5-DB7EE37FC3DA}"/>
              </a:ext>
            </a:extLst>
          </p:cNvPr>
          <p:cNvSpPr txBox="1"/>
          <p:nvPr/>
        </p:nvSpPr>
        <p:spPr>
          <a:xfrm>
            <a:off x="5403242" y="483249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6" name="TextBox 45">
            <a:extLst>
              <a:ext uri="{FF2B5EF4-FFF2-40B4-BE49-F238E27FC236}">
                <a16:creationId xmlns:a16="http://schemas.microsoft.com/office/drawing/2014/main" id="{67E43A7A-D9F1-A5F7-3742-7DED79F85EFA}"/>
              </a:ext>
            </a:extLst>
          </p:cNvPr>
          <p:cNvSpPr txBox="1"/>
          <p:nvPr/>
        </p:nvSpPr>
        <p:spPr>
          <a:xfrm>
            <a:off x="3549388" y="5656013"/>
            <a:ext cx="851346" cy="246221"/>
          </a:xfrm>
          <a:prstGeom prst="rect">
            <a:avLst/>
          </a:prstGeom>
          <a:noFill/>
        </p:spPr>
        <p:txBody>
          <a:bodyPr wrap="square" rtlCol="0">
            <a:spAutoFit/>
          </a:bodyPr>
          <a:lstStyle/>
          <a:p>
            <a:pPr algn="ctr"/>
            <a:endParaRPr lang="en-US" sz="1000" dirty="0"/>
          </a:p>
        </p:txBody>
      </p:sp>
      <p:sp>
        <p:nvSpPr>
          <p:cNvPr id="47" name="TextBox 46">
            <a:extLst>
              <a:ext uri="{FF2B5EF4-FFF2-40B4-BE49-F238E27FC236}">
                <a16:creationId xmlns:a16="http://schemas.microsoft.com/office/drawing/2014/main" id="{28F24F27-5871-B52D-B490-9BB61A893E3E}"/>
              </a:ext>
            </a:extLst>
          </p:cNvPr>
          <p:cNvSpPr txBox="1"/>
          <p:nvPr/>
        </p:nvSpPr>
        <p:spPr>
          <a:xfrm>
            <a:off x="3535420" y="5606898"/>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8" name="TextBox 47">
            <a:extLst>
              <a:ext uri="{FF2B5EF4-FFF2-40B4-BE49-F238E27FC236}">
                <a16:creationId xmlns:a16="http://schemas.microsoft.com/office/drawing/2014/main" id="{E5A3C6FF-F65A-B179-C233-3F224E53594A}"/>
              </a:ext>
            </a:extLst>
          </p:cNvPr>
          <p:cNvSpPr txBox="1"/>
          <p:nvPr/>
        </p:nvSpPr>
        <p:spPr>
          <a:xfrm>
            <a:off x="4476255" y="560689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49" name="TextBox 48">
            <a:extLst>
              <a:ext uri="{FF2B5EF4-FFF2-40B4-BE49-F238E27FC236}">
                <a16:creationId xmlns:a16="http://schemas.microsoft.com/office/drawing/2014/main" id="{DF12E3BC-77A2-1029-8F07-08A291DAE990}"/>
              </a:ext>
            </a:extLst>
          </p:cNvPr>
          <p:cNvSpPr txBox="1"/>
          <p:nvPr/>
        </p:nvSpPr>
        <p:spPr>
          <a:xfrm>
            <a:off x="5403242" y="5605584"/>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
        <p:nvSpPr>
          <p:cNvPr id="50" name="TextBox 49">
            <a:extLst>
              <a:ext uri="{FF2B5EF4-FFF2-40B4-BE49-F238E27FC236}">
                <a16:creationId xmlns:a16="http://schemas.microsoft.com/office/drawing/2014/main" id="{FC447061-BAE4-AD36-9991-DB92D2A57802}"/>
              </a:ext>
            </a:extLst>
          </p:cNvPr>
          <p:cNvSpPr txBox="1"/>
          <p:nvPr/>
        </p:nvSpPr>
        <p:spPr>
          <a:xfrm>
            <a:off x="4462407" y="6379987"/>
            <a:ext cx="926987" cy="246221"/>
          </a:xfrm>
          <a:prstGeom prst="rect">
            <a:avLst/>
          </a:prstGeom>
          <a:noFill/>
        </p:spPr>
        <p:txBody>
          <a:bodyPr wrap="square" rtlCol="0">
            <a:spAutoFit/>
          </a:bodyPr>
          <a:lstStyle/>
          <a:p>
            <a:pPr algn="ctr" rtl="1"/>
            <a:r>
              <a:rPr lang="en-US" sz="1000" dirty="0">
                <a:latin typeface="Arial" panose="020B0604020202020204" pitchFamily="34" charset="0"/>
                <a:cs typeface="Arial" panose="020B0604020202020204" pitchFamily="34" charset="0"/>
              </a:rPr>
              <a:t>x</a:t>
            </a:r>
          </a:p>
        </p:txBody>
      </p:sp>
    </p:spTree>
    <p:extLst>
      <p:ext uri="{BB962C8B-B14F-4D97-AF65-F5344CB8AC3E}">
        <p14:creationId xmlns:p14="http://schemas.microsoft.com/office/powerpoint/2010/main" val="17200470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9732</TotalTime>
  <Words>377</Words>
  <Application>Microsoft Office PowerPoint</Application>
  <PresentationFormat>On-screen Show (4:3)</PresentationFormat>
  <Paragraphs>83</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Corbel</vt:lpstr>
      <vt:lpstr>Segoe Print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Joel Shaul</dc:creator>
  <cp:lastModifiedBy>Joel Shaul</cp:lastModifiedBy>
  <cp:revision>66</cp:revision>
  <cp:lastPrinted>2018-04-06T10:45:54Z</cp:lastPrinted>
  <dcterms:created xsi:type="dcterms:W3CDTF">2018-04-03T12:16:01Z</dcterms:created>
  <dcterms:modified xsi:type="dcterms:W3CDTF">2025-07-27T08:28:12Z</dcterms:modified>
</cp:coreProperties>
</file>