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1" r:id="rId2"/>
    <p:sldId id="382" r:id="rId3"/>
    <p:sldId id="332" r:id="rId4"/>
    <p:sldId id="323" r:id="rId5"/>
    <p:sldId id="320" r:id="rId6"/>
    <p:sldId id="319" r:id="rId7"/>
    <p:sldId id="324" r:id="rId8"/>
    <p:sldId id="333" r:id="rId9"/>
    <p:sldId id="336" r:id="rId10"/>
    <p:sldId id="335" r:id="rId11"/>
    <p:sldId id="334"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B3B"/>
    <a:srgbClr val="0033CC"/>
    <a:srgbClr val="CCCCFF"/>
    <a:srgbClr val="CCECFF"/>
    <a:srgbClr val="FFFF66"/>
    <a:srgbClr val="CAD5A3"/>
    <a:srgbClr val="66FFFF"/>
    <a:srgbClr val="FFC5B3"/>
    <a:srgbClr val="E0C0A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9821" autoAdjust="0"/>
  </p:normalViewPr>
  <p:slideViewPr>
    <p:cSldViewPr>
      <p:cViewPr varScale="1">
        <p:scale>
          <a:sx n="56" d="100"/>
          <a:sy n="56" d="100"/>
        </p:scale>
        <p:origin x="1888" y="60"/>
      </p:cViewPr>
      <p:guideLst>
        <p:guide orient="horz" pos="2880"/>
        <p:guide pos="2160"/>
      </p:guideLst>
    </p:cSldViewPr>
  </p:slideViewPr>
  <p:notesTextViewPr>
    <p:cViewPr>
      <p:scale>
        <a:sx n="100" d="100"/>
        <a:sy n="100" d="100"/>
      </p:scale>
      <p:origin x="0" y="0"/>
    </p:cViewPr>
  </p:notesTextViewPr>
  <p:sorterViewPr>
    <p:cViewPr>
      <p:scale>
        <a:sx n="70" d="100"/>
        <a:sy n="70" d="100"/>
      </p:scale>
      <p:origin x="0" y="-3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469423"/>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4" y="1"/>
            <a:ext cx="3077740" cy="469423"/>
          </a:xfrm>
          <a:prstGeom prst="rect">
            <a:avLst/>
          </a:prstGeom>
        </p:spPr>
        <p:txBody>
          <a:bodyPr vert="horz" lIns="94218" tIns="47109" rIns="94218" bIns="47109" rtlCol="0"/>
          <a:lstStyle>
            <a:lvl1pPr algn="r">
              <a:defRPr sz="1200"/>
            </a:lvl1pPr>
          </a:lstStyle>
          <a:p>
            <a:fld id="{6CCF47B5-8748-43D2-87D4-A83CB8505E55}" type="datetimeFigureOut">
              <a:rPr lang="en-US" smtClean="0"/>
              <a:pPr/>
              <a:t>2/18/2022</a:t>
            </a:fld>
            <a:endParaRPr lang="en-US"/>
          </a:p>
        </p:txBody>
      </p:sp>
      <p:sp>
        <p:nvSpPr>
          <p:cNvPr id="4" name="Slide Image Placeholder 3"/>
          <p:cNvSpPr>
            <a:spLocks noGrp="1" noRot="1" noChangeAspect="1"/>
          </p:cNvSpPr>
          <p:nvPr>
            <p:ph type="sldImg" idx="2"/>
          </p:nvPr>
        </p:nvSpPr>
        <p:spPr>
          <a:xfrm>
            <a:off x="2230438" y="703263"/>
            <a:ext cx="2641600"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4218" tIns="47109" rIns="94218" bIns="47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6942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40" cy="469423"/>
          </a:xfrm>
          <a:prstGeom prst="rect">
            <a:avLst/>
          </a:prstGeom>
        </p:spPr>
        <p:txBody>
          <a:bodyPr vert="horz" lIns="94218" tIns="47109" rIns="94218" bIns="47109" rtlCol="0" anchor="b"/>
          <a:lstStyle>
            <a:lvl1pPr algn="r">
              <a:defRPr sz="1200"/>
            </a:lvl1pPr>
          </a:lstStyle>
          <a:p>
            <a:fld id="{2B8E105E-769D-4C40-8C02-196F0D7ABF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8"/>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8"/>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2/18/2022</a:t>
            </a:fld>
            <a:endParaRPr lang="en-US"/>
          </a:p>
        </p:txBody>
      </p:sp>
      <p:sp>
        <p:nvSpPr>
          <p:cNvPr id="5" name="Footer Placeholder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autismteachingstrategies.com/autism-strategies/correcting-others-and-tattling-too-much-social-skills-activities-to-teach-kids-with-autism-who-have-these-problem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005DB56-2460-4236-8873-A5704FA4B4D7}"/>
              </a:ext>
            </a:extLst>
          </p:cNvPr>
          <p:cNvGrpSpPr/>
          <p:nvPr/>
        </p:nvGrpSpPr>
        <p:grpSpPr>
          <a:xfrm>
            <a:off x="838200" y="2514600"/>
            <a:ext cx="5084796" cy="3512880"/>
            <a:chOff x="838200" y="2514600"/>
            <a:chExt cx="5084796" cy="3512880"/>
          </a:xfrm>
        </p:grpSpPr>
        <p:grpSp>
          <p:nvGrpSpPr>
            <p:cNvPr id="8" name="Group 7">
              <a:extLst>
                <a:ext uri="{FF2B5EF4-FFF2-40B4-BE49-F238E27FC236}">
                  <a16:creationId xmlns:a16="http://schemas.microsoft.com/office/drawing/2014/main" id="{EB71B3BB-431F-4928-9EA7-4C721551342F}"/>
                </a:ext>
              </a:extLst>
            </p:cNvPr>
            <p:cNvGrpSpPr/>
            <p:nvPr/>
          </p:nvGrpSpPr>
          <p:grpSpPr>
            <a:xfrm>
              <a:off x="838200" y="2514600"/>
              <a:ext cx="5084796" cy="3512880"/>
              <a:chOff x="685800" y="2590800"/>
              <a:chExt cx="5084796" cy="3512880"/>
            </a:xfrm>
          </p:grpSpPr>
          <p:grpSp>
            <p:nvGrpSpPr>
              <p:cNvPr id="3" name="Group 2">
                <a:extLst>
                  <a:ext uri="{FF2B5EF4-FFF2-40B4-BE49-F238E27FC236}">
                    <a16:creationId xmlns:a16="http://schemas.microsoft.com/office/drawing/2014/main" id="{DFE4E150-E325-4D4F-9399-F9C81B1F6D4B}"/>
                  </a:ext>
                </a:extLst>
              </p:cNvPr>
              <p:cNvGrpSpPr/>
              <p:nvPr/>
            </p:nvGrpSpPr>
            <p:grpSpPr>
              <a:xfrm>
                <a:off x="685800" y="2590800"/>
                <a:ext cx="5084796" cy="3512880"/>
                <a:chOff x="563526" y="1897418"/>
                <a:chExt cx="5847907" cy="4040083"/>
              </a:xfrm>
            </p:grpSpPr>
            <p:pic>
              <p:nvPicPr>
                <p:cNvPr id="5" name="Picture 4">
                  <a:extLst>
                    <a:ext uri="{FF2B5EF4-FFF2-40B4-BE49-F238E27FC236}">
                      <a16:creationId xmlns:a16="http://schemas.microsoft.com/office/drawing/2014/main" id="{5F0911BC-E761-4047-81BD-5075E9E52349}"/>
                    </a:ext>
                  </a:extLst>
                </p:cNvPr>
                <p:cNvPicPr>
                  <a:picLocks noChangeAspect="1"/>
                </p:cNvPicPr>
                <p:nvPr/>
              </p:nvPicPr>
              <p:blipFill rotWithShape="1">
                <a:blip r:embed="rId2"/>
                <a:srcRect l="26863" r="31789" b="40708"/>
                <a:stretch/>
              </p:blipFill>
              <p:spPr>
                <a:xfrm>
                  <a:off x="563526" y="1897418"/>
                  <a:ext cx="5847907" cy="4040083"/>
                </a:xfrm>
                <a:prstGeom prst="rect">
                  <a:avLst/>
                </a:prstGeom>
              </p:spPr>
            </p:pic>
            <p:sp>
              <p:nvSpPr>
                <p:cNvPr id="6" name="Rectangle 5">
                  <a:extLst>
                    <a:ext uri="{FF2B5EF4-FFF2-40B4-BE49-F238E27FC236}">
                      <a16:creationId xmlns:a16="http://schemas.microsoft.com/office/drawing/2014/main" id="{7C9C80EB-7293-4CB2-9CD8-28A1956D9C81}"/>
                    </a:ext>
                  </a:extLst>
                </p:cNvPr>
                <p:cNvSpPr/>
                <p:nvPr/>
              </p:nvSpPr>
              <p:spPr>
                <a:xfrm>
                  <a:off x="1754372" y="2158409"/>
                  <a:ext cx="3583172" cy="2662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8BCE4BEE-3AC7-4E69-B0C4-FE71D07FBE52}"/>
                  </a:ext>
                </a:extLst>
              </p:cNvPr>
              <p:cNvSpPr/>
              <p:nvPr/>
            </p:nvSpPr>
            <p:spPr>
              <a:xfrm>
                <a:off x="2514600" y="5162549"/>
                <a:ext cx="1447800" cy="197453"/>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1EFEB0B-B957-425C-97AB-33E043559B95}"/>
                </a:ext>
              </a:extLst>
            </p:cNvPr>
            <p:cNvPicPr>
              <a:picLocks noChangeAspect="1"/>
            </p:cNvPicPr>
            <p:nvPr/>
          </p:nvPicPr>
          <p:blipFill>
            <a:blip r:embed="rId3"/>
            <a:stretch>
              <a:fillRect/>
            </a:stretch>
          </p:blipFill>
          <p:spPr>
            <a:xfrm>
              <a:off x="2654300" y="2883830"/>
              <a:ext cx="1616185" cy="2083690"/>
            </a:xfrm>
            <a:prstGeom prst="rect">
              <a:avLst/>
            </a:prstGeom>
          </p:spPr>
        </p:pic>
      </p:grpSp>
      <p:sp>
        <p:nvSpPr>
          <p:cNvPr id="13" name="TextBox 12">
            <a:extLst>
              <a:ext uri="{FF2B5EF4-FFF2-40B4-BE49-F238E27FC236}">
                <a16:creationId xmlns:a16="http://schemas.microsoft.com/office/drawing/2014/main" id="{D22CE652-D88B-4676-A761-277C0FA66DF2}"/>
              </a:ext>
            </a:extLst>
          </p:cNvPr>
          <p:cNvSpPr txBox="1"/>
          <p:nvPr/>
        </p:nvSpPr>
        <p:spPr>
          <a:xfrm>
            <a:off x="290892" y="702029"/>
            <a:ext cx="6250815" cy="1077218"/>
          </a:xfrm>
          <a:prstGeom prst="rect">
            <a:avLst/>
          </a:prstGeom>
          <a:noFill/>
        </p:spPr>
        <p:txBody>
          <a:bodyPr wrap="none" rtlCol="0">
            <a:spAutoFit/>
          </a:bodyPr>
          <a:lstStyle/>
          <a:p>
            <a:pPr algn="ctr"/>
            <a:r>
              <a:rPr lang="en-US" sz="3200" dirty="0">
                <a:solidFill>
                  <a:srgbClr val="C00000"/>
                </a:solidFill>
              </a:rPr>
              <a:t>Tattling &amp; Correcting Question Cards</a:t>
            </a:r>
          </a:p>
          <a:p>
            <a:pPr algn="ctr"/>
            <a:r>
              <a:rPr lang="en-US" sz="3200" dirty="0">
                <a:solidFill>
                  <a:srgbClr val="C00000"/>
                </a:solidFill>
              </a:rPr>
              <a:t>&amp; Teaching Panels</a:t>
            </a:r>
          </a:p>
        </p:txBody>
      </p:sp>
      <p:sp>
        <p:nvSpPr>
          <p:cNvPr id="14" name="TextBox 13">
            <a:extLst>
              <a:ext uri="{FF2B5EF4-FFF2-40B4-BE49-F238E27FC236}">
                <a16:creationId xmlns:a16="http://schemas.microsoft.com/office/drawing/2014/main" id="{870B5AB3-2F7F-4AC1-9756-4C43B357FE2D}"/>
              </a:ext>
            </a:extLst>
          </p:cNvPr>
          <p:cNvSpPr txBox="1"/>
          <p:nvPr/>
        </p:nvSpPr>
        <p:spPr>
          <a:xfrm>
            <a:off x="1501312" y="5928009"/>
            <a:ext cx="3758594" cy="584775"/>
          </a:xfrm>
          <a:prstGeom prst="rect">
            <a:avLst/>
          </a:prstGeom>
          <a:noFill/>
        </p:spPr>
        <p:txBody>
          <a:bodyPr wrap="none" rtlCol="0">
            <a:spAutoFit/>
          </a:bodyPr>
          <a:lstStyle/>
          <a:p>
            <a:pPr algn="ctr"/>
            <a:r>
              <a:rPr lang="en-US" sz="3200">
                <a:solidFill>
                  <a:srgbClr val="C00000"/>
                </a:solidFill>
              </a:rPr>
              <a:t>Screen-based Version</a:t>
            </a:r>
            <a:endParaRPr lang="en-US" sz="3200" dirty="0">
              <a:solidFill>
                <a:srgbClr val="C00000"/>
              </a:solidFill>
            </a:endParaRPr>
          </a:p>
        </p:txBody>
      </p:sp>
      <p:sp>
        <p:nvSpPr>
          <p:cNvPr id="15" name="TextBox 14">
            <a:extLst>
              <a:ext uri="{FF2B5EF4-FFF2-40B4-BE49-F238E27FC236}">
                <a16:creationId xmlns:a16="http://schemas.microsoft.com/office/drawing/2014/main" id="{647F4D9A-84B6-4C61-ABC1-E3EF4B486234}"/>
              </a:ext>
            </a:extLst>
          </p:cNvPr>
          <p:cNvSpPr txBox="1"/>
          <p:nvPr/>
        </p:nvSpPr>
        <p:spPr>
          <a:xfrm>
            <a:off x="1589081" y="7156991"/>
            <a:ext cx="3583032" cy="1107996"/>
          </a:xfrm>
          <a:prstGeom prst="rect">
            <a:avLst/>
          </a:prstGeom>
          <a:noFill/>
        </p:spPr>
        <p:txBody>
          <a:bodyPr wrap="none" rtlCol="0">
            <a:spAutoFit/>
          </a:bodyPr>
          <a:lstStyle/>
          <a:p>
            <a:pPr algn="ctr"/>
            <a:r>
              <a:rPr lang="en-US" sz="6600" dirty="0">
                <a:solidFill>
                  <a:srgbClr val="3B3B3B"/>
                </a:solidFill>
              </a:rPr>
              <a:t>Joel Shaul</a:t>
            </a:r>
          </a:p>
        </p:txBody>
      </p:sp>
      <p:sp>
        <p:nvSpPr>
          <p:cNvPr id="16" name="TextBox 15">
            <a:extLst>
              <a:ext uri="{FF2B5EF4-FFF2-40B4-BE49-F238E27FC236}">
                <a16:creationId xmlns:a16="http://schemas.microsoft.com/office/drawing/2014/main" id="{2235E4AF-1F3A-4306-B143-C8F52F46FDA6}"/>
              </a:ext>
            </a:extLst>
          </p:cNvPr>
          <p:cNvSpPr txBox="1"/>
          <p:nvPr/>
        </p:nvSpPr>
        <p:spPr>
          <a:xfrm>
            <a:off x="3149267" y="8892733"/>
            <a:ext cx="1027845" cy="230832"/>
          </a:xfrm>
          <a:prstGeom prst="rect">
            <a:avLst/>
          </a:prstGeom>
          <a:noFill/>
        </p:spPr>
        <p:txBody>
          <a:bodyPr wrap="none" rtlCol="0">
            <a:spAutoFit/>
          </a:bodyPr>
          <a:lstStyle/>
          <a:p>
            <a:pPr algn="ctr"/>
            <a:r>
              <a:rPr lang="en-US" sz="900" dirty="0"/>
              <a:t>© 2022 Joel Shaul</a:t>
            </a:r>
          </a:p>
        </p:txBody>
      </p:sp>
    </p:spTree>
    <p:extLst>
      <p:ext uri="{BB962C8B-B14F-4D97-AF65-F5344CB8AC3E}">
        <p14:creationId xmlns:p14="http://schemas.microsoft.com/office/powerpoint/2010/main" val="20885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AE1BC-7CEA-4BB5-8F39-30E68E0A1DFD}"/>
              </a:ext>
            </a:extLst>
          </p:cNvPr>
          <p:cNvPicPr>
            <a:picLocks noChangeAspect="1"/>
          </p:cNvPicPr>
          <p:nvPr/>
        </p:nvPicPr>
        <p:blipFill>
          <a:blip r:embed="rId2"/>
          <a:stretch>
            <a:fillRect/>
          </a:stretch>
        </p:blipFill>
        <p:spPr>
          <a:xfrm>
            <a:off x="678201" y="914400"/>
            <a:ext cx="5501598"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164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987A5-82B4-4D1F-BB85-C5A4BEC676AB}"/>
              </a:ext>
            </a:extLst>
          </p:cNvPr>
          <p:cNvPicPr>
            <a:picLocks noChangeAspect="1"/>
          </p:cNvPicPr>
          <p:nvPr/>
        </p:nvPicPr>
        <p:blipFill rotWithShape="1">
          <a:blip r:embed="rId2"/>
          <a:srcRect r="870"/>
          <a:stretch/>
        </p:blipFill>
        <p:spPr>
          <a:xfrm>
            <a:off x="723423" y="914400"/>
            <a:ext cx="5411153"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42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187676-076B-46AE-8644-D48F82EDCBE8}"/>
              </a:ext>
            </a:extLst>
          </p:cNvPr>
          <p:cNvPicPr>
            <a:picLocks noChangeAspect="1"/>
          </p:cNvPicPr>
          <p:nvPr/>
        </p:nvPicPr>
        <p:blipFill>
          <a:blip r:embed="rId2"/>
          <a:stretch>
            <a:fillRect/>
          </a:stretch>
        </p:blipFill>
        <p:spPr>
          <a:xfrm>
            <a:off x="660400" y="914400"/>
            <a:ext cx="553720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89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60BFA-F706-48AD-8345-A7467C177519}"/>
              </a:ext>
            </a:extLst>
          </p:cNvPr>
          <p:cNvPicPr>
            <a:picLocks noChangeAspect="1"/>
          </p:cNvPicPr>
          <p:nvPr/>
        </p:nvPicPr>
        <p:blipFill rotWithShape="1">
          <a:blip r:embed="rId2"/>
          <a:srcRect r="771"/>
          <a:stretch/>
        </p:blipFill>
        <p:spPr>
          <a:xfrm>
            <a:off x="664331" y="914400"/>
            <a:ext cx="552933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427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6F3940-220F-4C87-94F7-39358D323864}"/>
              </a:ext>
            </a:extLst>
          </p:cNvPr>
          <p:cNvPicPr>
            <a:picLocks noChangeAspect="1"/>
          </p:cNvPicPr>
          <p:nvPr/>
        </p:nvPicPr>
        <p:blipFill>
          <a:blip r:embed="rId2"/>
          <a:stretch>
            <a:fillRect/>
          </a:stretch>
        </p:blipFill>
        <p:spPr>
          <a:xfrm>
            <a:off x="682986" y="914400"/>
            <a:ext cx="549202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5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63FD5-B36F-4591-935F-5DBFE6A7CA7D}"/>
              </a:ext>
            </a:extLst>
          </p:cNvPr>
          <p:cNvPicPr>
            <a:picLocks noChangeAspect="1"/>
          </p:cNvPicPr>
          <p:nvPr/>
        </p:nvPicPr>
        <p:blipFill>
          <a:blip r:embed="rId2"/>
          <a:stretch>
            <a:fillRect/>
          </a:stretch>
        </p:blipFill>
        <p:spPr>
          <a:xfrm>
            <a:off x="667370" y="914400"/>
            <a:ext cx="552326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54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04F08-FE5D-444D-8246-5C652B367FA4}"/>
              </a:ext>
            </a:extLst>
          </p:cNvPr>
          <p:cNvPicPr>
            <a:picLocks noChangeAspect="1"/>
          </p:cNvPicPr>
          <p:nvPr/>
        </p:nvPicPr>
        <p:blipFill>
          <a:blip r:embed="rId2"/>
          <a:stretch>
            <a:fillRect/>
          </a:stretch>
        </p:blipFill>
        <p:spPr>
          <a:xfrm>
            <a:off x="708378" y="914400"/>
            <a:ext cx="5441244"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876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4C0A6-1931-435C-9390-7A05F2BBECFD}"/>
              </a:ext>
            </a:extLst>
          </p:cNvPr>
          <p:cNvPicPr>
            <a:picLocks noChangeAspect="1"/>
          </p:cNvPicPr>
          <p:nvPr/>
        </p:nvPicPr>
        <p:blipFill>
          <a:blip r:embed="rId2"/>
          <a:stretch>
            <a:fillRect/>
          </a:stretch>
        </p:blipFill>
        <p:spPr>
          <a:xfrm>
            <a:off x="663082" y="914400"/>
            <a:ext cx="5531836"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208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E4E06-AC5D-4243-B70A-61FAFAA5A0AC}"/>
              </a:ext>
            </a:extLst>
          </p:cNvPr>
          <p:cNvPicPr>
            <a:picLocks noChangeAspect="1"/>
          </p:cNvPicPr>
          <p:nvPr/>
        </p:nvPicPr>
        <p:blipFill>
          <a:blip r:embed="rId2"/>
          <a:stretch>
            <a:fillRect/>
          </a:stretch>
        </p:blipFill>
        <p:spPr>
          <a:xfrm>
            <a:off x="678711" y="914400"/>
            <a:ext cx="550057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853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473C8E-9686-4383-9270-DD49C01711FE}"/>
              </a:ext>
            </a:extLst>
          </p:cNvPr>
          <p:cNvPicPr>
            <a:picLocks noChangeAspect="1"/>
          </p:cNvPicPr>
          <p:nvPr/>
        </p:nvPicPr>
        <p:blipFill>
          <a:blip r:embed="rId2"/>
          <a:stretch>
            <a:fillRect/>
          </a:stretch>
        </p:blipFill>
        <p:spPr>
          <a:xfrm>
            <a:off x="675907" y="914400"/>
            <a:ext cx="5506186" cy="7315200"/>
          </a:xfrm>
          <a:prstGeom prst="rect">
            <a:avLst/>
          </a:prstGeom>
        </p:spPr>
      </p:pic>
    </p:spTree>
    <p:extLst>
      <p:ext uri="{BB962C8B-B14F-4D97-AF65-F5344CB8AC3E}">
        <p14:creationId xmlns:p14="http://schemas.microsoft.com/office/powerpoint/2010/main" val="176843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7B54099-06BE-4E02-9278-0D1F06DBEC21}"/>
              </a:ext>
            </a:extLst>
          </p:cNvPr>
          <p:cNvSpPr txBox="1"/>
          <p:nvPr/>
        </p:nvSpPr>
        <p:spPr>
          <a:xfrm>
            <a:off x="676482" y="990600"/>
            <a:ext cx="5648118" cy="6863417"/>
          </a:xfrm>
          <a:prstGeom prst="rect">
            <a:avLst/>
          </a:prstGeom>
          <a:noFill/>
        </p:spPr>
        <p:txBody>
          <a:bodyPr wrap="square" rtlCol="0">
            <a:spAutoFit/>
          </a:bodyPr>
          <a:lstStyle/>
          <a:p>
            <a:r>
              <a:rPr lang="en-US" dirty="0"/>
              <a:t>Young people with ASD often find it hard to know when, and when not, to tell on someone or tell someone they are wrong. These teaching materials are to raise awareness about the social aspects of correcting and tattling.</a:t>
            </a:r>
          </a:p>
          <a:p>
            <a:endParaRPr lang="en-US" dirty="0"/>
          </a:p>
          <a:p>
            <a:pPr algn="ctr"/>
            <a:r>
              <a:rPr lang="en-US" sz="2400" b="1" dirty="0">
                <a:solidFill>
                  <a:srgbClr val="0033CC"/>
                </a:solidFill>
              </a:rPr>
              <a:t>Teaching Panels</a:t>
            </a:r>
          </a:p>
          <a:p>
            <a:endParaRPr lang="en-US" dirty="0"/>
          </a:p>
          <a:p>
            <a:r>
              <a:rPr lang="en-US" dirty="0"/>
              <a:t>These are to establish basic guidelines for making informed decisions about tattling and correcting. I suggest you print out the Teaching Panels and keep them nearby when you are showing the Question Cards on your computer.</a:t>
            </a:r>
          </a:p>
          <a:p>
            <a:endParaRPr lang="en-US" dirty="0"/>
          </a:p>
          <a:p>
            <a:pPr algn="ctr"/>
            <a:r>
              <a:rPr lang="en-US" sz="2400" b="1" dirty="0">
                <a:solidFill>
                  <a:srgbClr val="C00000"/>
                </a:solidFill>
              </a:rPr>
              <a:t>Question Cards</a:t>
            </a:r>
          </a:p>
          <a:p>
            <a:endParaRPr lang="en-US" dirty="0"/>
          </a:p>
          <a:p>
            <a:r>
              <a:rPr lang="en-US" dirty="0"/>
              <a:t>I designed these 48 cards to cover a wide variety of scenarios. Some of them are “easy” and others I deliberately created to be ambiguous and thought-provoking. </a:t>
            </a:r>
          </a:p>
          <a:p>
            <a:endParaRPr lang="en-US" dirty="0"/>
          </a:p>
          <a:p>
            <a:r>
              <a:rPr lang="en-US" dirty="0"/>
              <a:t>This kit is also available in a printable version at </a:t>
            </a:r>
            <a:r>
              <a:rPr lang="en-US" dirty="0">
                <a:hlinkClick r:id="rId2"/>
              </a:rPr>
              <a:t>autismteachingstrategies.com.</a:t>
            </a:r>
            <a:endParaRPr lang="en-US" dirty="0"/>
          </a:p>
          <a:p>
            <a:endParaRPr lang="en-US" sz="1400" dirty="0"/>
          </a:p>
        </p:txBody>
      </p:sp>
      <p:sp>
        <p:nvSpPr>
          <p:cNvPr id="3" name="TextBox 2">
            <a:extLst>
              <a:ext uri="{FF2B5EF4-FFF2-40B4-BE49-F238E27FC236}">
                <a16:creationId xmlns:a16="http://schemas.microsoft.com/office/drawing/2014/main" id="{876AABA0-7C43-4DFA-8850-BEDC48E14453}"/>
              </a:ext>
            </a:extLst>
          </p:cNvPr>
          <p:cNvSpPr txBox="1"/>
          <p:nvPr/>
        </p:nvSpPr>
        <p:spPr>
          <a:xfrm>
            <a:off x="3149267" y="8892733"/>
            <a:ext cx="1027845" cy="230832"/>
          </a:xfrm>
          <a:prstGeom prst="rect">
            <a:avLst/>
          </a:prstGeom>
          <a:noFill/>
        </p:spPr>
        <p:txBody>
          <a:bodyPr wrap="none" rtlCol="0">
            <a:spAutoFit/>
          </a:bodyPr>
          <a:lstStyle/>
          <a:p>
            <a:pPr algn="ctr"/>
            <a:r>
              <a:rPr lang="en-US" sz="900" dirty="0"/>
              <a:t>© 2022 Joel Shaul</a:t>
            </a:r>
          </a:p>
        </p:txBody>
      </p:sp>
    </p:spTree>
    <p:extLst>
      <p:ext uri="{BB962C8B-B14F-4D97-AF65-F5344CB8AC3E}">
        <p14:creationId xmlns:p14="http://schemas.microsoft.com/office/powerpoint/2010/main" val="282112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5AD5ED-15E6-465C-BEB2-D0CC7C018F2E}"/>
              </a:ext>
            </a:extLst>
          </p:cNvPr>
          <p:cNvPicPr>
            <a:picLocks noChangeAspect="1"/>
          </p:cNvPicPr>
          <p:nvPr/>
        </p:nvPicPr>
        <p:blipFill>
          <a:blip r:embed="rId2"/>
          <a:stretch>
            <a:fillRect/>
          </a:stretch>
        </p:blipFill>
        <p:spPr>
          <a:xfrm>
            <a:off x="706934" y="914400"/>
            <a:ext cx="5444132"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926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9E826-8232-4B7D-A33C-0D242E9E09BB}"/>
              </a:ext>
            </a:extLst>
          </p:cNvPr>
          <p:cNvPicPr>
            <a:picLocks noChangeAspect="1"/>
          </p:cNvPicPr>
          <p:nvPr/>
        </p:nvPicPr>
        <p:blipFill>
          <a:blip r:embed="rId2"/>
          <a:stretch>
            <a:fillRect/>
          </a:stretch>
        </p:blipFill>
        <p:spPr>
          <a:xfrm>
            <a:off x="676308" y="914400"/>
            <a:ext cx="5505384"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763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E6757-9F28-43A5-AB01-09BC3DCD10FE}"/>
              </a:ext>
            </a:extLst>
          </p:cNvPr>
          <p:cNvPicPr>
            <a:picLocks noChangeAspect="1"/>
          </p:cNvPicPr>
          <p:nvPr/>
        </p:nvPicPr>
        <p:blipFill rotWithShape="1">
          <a:blip r:embed="rId2"/>
          <a:srcRect t="1546"/>
          <a:stretch/>
        </p:blipFill>
        <p:spPr>
          <a:xfrm>
            <a:off x="604413" y="914400"/>
            <a:ext cx="5649173"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547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AD626-4429-4B63-AB46-A941F26B466D}"/>
              </a:ext>
            </a:extLst>
          </p:cNvPr>
          <p:cNvPicPr>
            <a:picLocks noChangeAspect="1"/>
          </p:cNvPicPr>
          <p:nvPr/>
        </p:nvPicPr>
        <p:blipFill>
          <a:blip r:embed="rId2"/>
          <a:stretch>
            <a:fillRect/>
          </a:stretch>
        </p:blipFill>
        <p:spPr>
          <a:xfrm>
            <a:off x="703112" y="914400"/>
            <a:ext cx="5451776"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78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A8FA4-8B32-408C-9EC5-5AD428B9569A}"/>
              </a:ext>
            </a:extLst>
          </p:cNvPr>
          <p:cNvPicPr>
            <a:picLocks noChangeAspect="1"/>
          </p:cNvPicPr>
          <p:nvPr/>
        </p:nvPicPr>
        <p:blipFill>
          <a:blip r:embed="rId2"/>
          <a:stretch>
            <a:fillRect/>
          </a:stretch>
        </p:blipFill>
        <p:spPr>
          <a:xfrm>
            <a:off x="681560" y="914400"/>
            <a:ext cx="549488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999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B4C37-2C71-4309-A188-C5D1BC679B67}"/>
              </a:ext>
            </a:extLst>
          </p:cNvPr>
          <p:cNvPicPr>
            <a:picLocks noChangeAspect="1"/>
          </p:cNvPicPr>
          <p:nvPr/>
        </p:nvPicPr>
        <p:blipFill>
          <a:blip r:embed="rId2"/>
          <a:stretch>
            <a:fillRect/>
          </a:stretch>
        </p:blipFill>
        <p:spPr>
          <a:xfrm>
            <a:off x="673041" y="914400"/>
            <a:ext cx="5511918"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35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75792A-979E-4E90-A195-19F38226C756}"/>
              </a:ext>
            </a:extLst>
          </p:cNvPr>
          <p:cNvPicPr>
            <a:picLocks noChangeAspect="1"/>
          </p:cNvPicPr>
          <p:nvPr/>
        </p:nvPicPr>
        <p:blipFill>
          <a:blip r:embed="rId2"/>
          <a:stretch>
            <a:fillRect/>
          </a:stretch>
        </p:blipFill>
        <p:spPr>
          <a:xfrm>
            <a:off x="1104900" y="1495425"/>
            <a:ext cx="4648200" cy="6153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23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B6359-FE75-4F43-A6A2-A796C5F71E18}"/>
              </a:ext>
            </a:extLst>
          </p:cNvPr>
          <p:cNvPicPr>
            <a:picLocks noChangeAspect="1"/>
          </p:cNvPicPr>
          <p:nvPr/>
        </p:nvPicPr>
        <p:blipFill>
          <a:blip r:embed="rId2"/>
          <a:stretch>
            <a:fillRect/>
          </a:stretch>
        </p:blipFill>
        <p:spPr>
          <a:xfrm>
            <a:off x="1104900" y="1485900"/>
            <a:ext cx="4648200" cy="617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832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C3821-8286-4410-B44D-5703774F2898}"/>
              </a:ext>
            </a:extLst>
          </p:cNvPr>
          <p:cNvPicPr>
            <a:picLocks noChangeAspect="1"/>
          </p:cNvPicPr>
          <p:nvPr/>
        </p:nvPicPr>
        <p:blipFill>
          <a:blip r:embed="rId2"/>
          <a:stretch>
            <a:fillRect/>
          </a:stretch>
        </p:blipFill>
        <p:spPr>
          <a:xfrm>
            <a:off x="687064" y="914400"/>
            <a:ext cx="5483871"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004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8B0A6-7B7F-490B-907C-0ED1734175BD}"/>
              </a:ext>
            </a:extLst>
          </p:cNvPr>
          <p:cNvPicPr>
            <a:picLocks noChangeAspect="1"/>
          </p:cNvPicPr>
          <p:nvPr/>
        </p:nvPicPr>
        <p:blipFill>
          <a:blip r:embed="rId2"/>
          <a:stretch>
            <a:fillRect/>
          </a:stretch>
        </p:blipFill>
        <p:spPr>
          <a:xfrm>
            <a:off x="678755" y="914400"/>
            <a:ext cx="5500489"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84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FD35F8-2367-44BA-96B4-02B12FF5A455}"/>
              </a:ext>
            </a:extLst>
          </p:cNvPr>
          <p:cNvSpPr/>
          <p:nvPr/>
        </p:nvSpPr>
        <p:spPr>
          <a:xfrm>
            <a:off x="0" y="-1"/>
            <a:ext cx="6858000" cy="912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with solid fill">
            <a:extLst>
              <a:ext uri="{FF2B5EF4-FFF2-40B4-BE49-F238E27FC236}">
                <a16:creationId xmlns:a16="http://schemas.microsoft.com/office/drawing/2014/main" id="{7279EC86-ED30-4827-88B5-2FD29EA89C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5048" y="134261"/>
            <a:ext cx="1327904" cy="1327904"/>
          </a:xfrm>
          <a:prstGeom prst="rect">
            <a:avLst/>
          </a:prstGeom>
        </p:spPr>
      </p:pic>
      <p:sp>
        <p:nvSpPr>
          <p:cNvPr id="9" name="TextBox 8">
            <a:extLst>
              <a:ext uri="{FF2B5EF4-FFF2-40B4-BE49-F238E27FC236}">
                <a16:creationId xmlns:a16="http://schemas.microsoft.com/office/drawing/2014/main" id="{8A76D1B3-691D-4C24-9197-BDA17FB4C76F}"/>
              </a:ext>
            </a:extLst>
          </p:cNvPr>
          <p:cNvSpPr txBox="1"/>
          <p:nvPr/>
        </p:nvSpPr>
        <p:spPr>
          <a:xfrm>
            <a:off x="152400" y="1307302"/>
            <a:ext cx="6553200" cy="646331"/>
          </a:xfrm>
          <a:prstGeom prst="rect">
            <a:avLst/>
          </a:prstGeom>
          <a:noFill/>
        </p:spPr>
        <p:txBody>
          <a:bodyPr wrap="square" rtlCol="0">
            <a:spAutoFit/>
          </a:bodyPr>
          <a:lstStyle/>
          <a:p>
            <a:pPr algn="ctr"/>
            <a:r>
              <a:rPr lang="en-US" sz="3600" spc="300" dirty="0">
                <a:latin typeface="Calibri Light" panose="020F0302020204030204" pitchFamily="34" charset="0"/>
                <a:ea typeface="Cambria" panose="02040503050406030204" pitchFamily="18" charset="0"/>
                <a:cs typeface="Calibri Light" panose="020F0302020204030204" pitchFamily="34" charset="0"/>
              </a:rPr>
              <a:t>Before tattling, </a:t>
            </a:r>
          </a:p>
        </p:txBody>
      </p:sp>
      <p:grpSp>
        <p:nvGrpSpPr>
          <p:cNvPr id="2" name="Group 1">
            <a:extLst>
              <a:ext uri="{FF2B5EF4-FFF2-40B4-BE49-F238E27FC236}">
                <a16:creationId xmlns:a16="http://schemas.microsoft.com/office/drawing/2014/main" id="{864E9101-D451-42AC-9A89-7906AC14D6C1}"/>
              </a:ext>
            </a:extLst>
          </p:cNvPr>
          <p:cNvGrpSpPr/>
          <p:nvPr/>
        </p:nvGrpSpPr>
        <p:grpSpPr>
          <a:xfrm>
            <a:off x="838200" y="2978327"/>
            <a:ext cx="5181600" cy="1785104"/>
            <a:chOff x="990600" y="3092914"/>
            <a:chExt cx="5181600" cy="1785104"/>
          </a:xfrm>
          <a:solidFill>
            <a:srgbClr val="C00000"/>
          </a:solidFill>
        </p:grpSpPr>
        <p:sp>
          <p:nvSpPr>
            <p:cNvPr id="5" name="Oval 4">
              <a:extLst>
                <a:ext uri="{FF2B5EF4-FFF2-40B4-BE49-F238E27FC236}">
                  <a16:creationId xmlns:a16="http://schemas.microsoft.com/office/drawing/2014/main" id="{E1EC2D4C-EC0E-4024-9ACC-D07DD750524C}"/>
                </a:ext>
              </a:extLst>
            </p:cNvPr>
            <p:cNvSpPr/>
            <p:nvPr/>
          </p:nvSpPr>
          <p:spPr>
            <a:xfrm>
              <a:off x="990600" y="3092914"/>
              <a:ext cx="5181600" cy="1785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C481B228-AC21-4F45-92FC-B70AFB80A44D}"/>
                </a:ext>
              </a:extLst>
            </p:cNvPr>
            <p:cNvSpPr txBox="1"/>
            <p:nvPr/>
          </p:nvSpPr>
          <p:spPr>
            <a:xfrm>
              <a:off x="2057400" y="3303386"/>
              <a:ext cx="3048000" cy="1384995"/>
            </a:xfrm>
            <a:prstGeom prst="rect">
              <a:avLst/>
            </a:prstGeom>
            <a:grpFill/>
          </p:spPr>
          <p:txBody>
            <a:bodyPr wrap="square" rtlCol="0">
              <a:spAutoFit/>
            </a:bodyPr>
            <a:lstStyle/>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Is anyone </a:t>
              </a:r>
            </a:p>
            <a:p>
              <a:pPr algn="ctr"/>
              <a:r>
                <a:rPr lang="en-US" sz="2800" i="1"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really</a:t>
              </a: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getting hurt?</a:t>
              </a:r>
            </a:p>
          </p:txBody>
        </p:sp>
      </p:grpSp>
      <p:grpSp>
        <p:nvGrpSpPr>
          <p:cNvPr id="10" name="Group 9">
            <a:extLst>
              <a:ext uri="{FF2B5EF4-FFF2-40B4-BE49-F238E27FC236}">
                <a16:creationId xmlns:a16="http://schemas.microsoft.com/office/drawing/2014/main" id="{913F59DA-C3C2-4EC5-8E6F-C88FB994C44B}"/>
              </a:ext>
            </a:extLst>
          </p:cNvPr>
          <p:cNvGrpSpPr/>
          <p:nvPr/>
        </p:nvGrpSpPr>
        <p:grpSpPr>
          <a:xfrm>
            <a:off x="861060" y="4966055"/>
            <a:ext cx="5181600" cy="1785104"/>
            <a:chOff x="990600" y="3092914"/>
            <a:chExt cx="5181600" cy="1785104"/>
          </a:xfrm>
          <a:solidFill>
            <a:srgbClr val="C00000"/>
          </a:solidFill>
        </p:grpSpPr>
        <p:sp>
          <p:nvSpPr>
            <p:cNvPr id="14" name="Oval 13">
              <a:extLst>
                <a:ext uri="{FF2B5EF4-FFF2-40B4-BE49-F238E27FC236}">
                  <a16:creationId xmlns:a16="http://schemas.microsoft.com/office/drawing/2014/main" id="{7756E85E-D723-4ADD-88A0-8D10F60F7F8D}"/>
                </a:ext>
              </a:extLst>
            </p:cNvPr>
            <p:cNvSpPr/>
            <p:nvPr/>
          </p:nvSpPr>
          <p:spPr>
            <a:xfrm>
              <a:off x="990600" y="3092914"/>
              <a:ext cx="5181600" cy="1785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CEC9229F-6376-478F-AD3A-AA1A00A76187}"/>
                </a:ext>
              </a:extLst>
            </p:cNvPr>
            <p:cNvSpPr txBox="1"/>
            <p:nvPr/>
          </p:nvSpPr>
          <p:spPr>
            <a:xfrm>
              <a:off x="2057400" y="3303386"/>
              <a:ext cx="3048000" cy="1384995"/>
            </a:xfrm>
            <a:prstGeom prst="rect">
              <a:avLst/>
            </a:prstGeom>
            <a:grpFill/>
          </p:spPr>
          <p:txBody>
            <a:bodyPr wrap="square" rtlCol="0">
              <a:spAutoFit/>
            </a:bodyPr>
            <a:lstStyle/>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Are </a:t>
              </a:r>
              <a:r>
                <a:rPr lang="en-US" sz="2800" i="1"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you</a:t>
              </a: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 one in </a:t>
              </a:r>
            </a:p>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charge?</a:t>
              </a:r>
            </a:p>
          </p:txBody>
        </p:sp>
      </p:grpSp>
      <p:grpSp>
        <p:nvGrpSpPr>
          <p:cNvPr id="16" name="Group 15">
            <a:extLst>
              <a:ext uri="{FF2B5EF4-FFF2-40B4-BE49-F238E27FC236}">
                <a16:creationId xmlns:a16="http://schemas.microsoft.com/office/drawing/2014/main" id="{4FDA2D06-2446-4928-8501-1F6557B2FF17}"/>
              </a:ext>
            </a:extLst>
          </p:cNvPr>
          <p:cNvGrpSpPr/>
          <p:nvPr/>
        </p:nvGrpSpPr>
        <p:grpSpPr>
          <a:xfrm>
            <a:off x="861060" y="6975634"/>
            <a:ext cx="5181600" cy="1785104"/>
            <a:chOff x="990600" y="3092914"/>
            <a:chExt cx="5181600" cy="1785104"/>
          </a:xfrm>
          <a:solidFill>
            <a:srgbClr val="C00000"/>
          </a:solidFill>
        </p:grpSpPr>
        <p:sp>
          <p:nvSpPr>
            <p:cNvPr id="17" name="Oval 16">
              <a:extLst>
                <a:ext uri="{FF2B5EF4-FFF2-40B4-BE49-F238E27FC236}">
                  <a16:creationId xmlns:a16="http://schemas.microsoft.com/office/drawing/2014/main" id="{E98ED5A0-3886-4F50-95C6-5BF4307791B2}"/>
                </a:ext>
              </a:extLst>
            </p:cNvPr>
            <p:cNvSpPr/>
            <p:nvPr/>
          </p:nvSpPr>
          <p:spPr>
            <a:xfrm>
              <a:off x="990600" y="3092914"/>
              <a:ext cx="5181600" cy="1785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08580DBC-CCCF-4793-B805-3B778CE9848F}"/>
                </a:ext>
              </a:extLst>
            </p:cNvPr>
            <p:cNvSpPr txBox="1"/>
            <p:nvPr/>
          </p:nvSpPr>
          <p:spPr>
            <a:xfrm>
              <a:off x="2057400" y="3303386"/>
              <a:ext cx="3048000" cy="1384995"/>
            </a:xfrm>
            <a:prstGeom prst="rect">
              <a:avLst/>
            </a:prstGeom>
            <a:grpFill/>
          </p:spPr>
          <p:txBody>
            <a:bodyPr wrap="square" rtlCol="0">
              <a:spAutoFit/>
            </a:bodyPr>
            <a:lstStyle/>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Is it </a:t>
              </a:r>
            </a:p>
            <a:p>
              <a:pPr algn="ctr"/>
              <a:r>
                <a:rPr lang="en-US" sz="2800" i="1"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really</a:t>
              </a: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important?</a:t>
              </a:r>
            </a:p>
          </p:txBody>
        </p:sp>
      </p:grpSp>
      <p:sp>
        <p:nvSpPr>
          <p:cNvPr id="19" name="TextBox 18">
            <a:extLst>
              <a:ext uri="{FF2B5EF4-FFF2-40B4-BE49-F238E27FC236}">
                <a16:creationId xmlns:a16="http://schemas.microsoft.com/office/drawing/2014/main" id="{E44A5B26-461C-421F-A1C5-3BD05113CBA9}"/>
              </a:ext>
            </a:extLst>
          </p:cNvPr>
          <p:cNvSpPr txBox="1"/>
          <p:nvPr/>
        </p:nvSpPr>
        <p:spPr>
          <a:xfrm>
            <a:off x="175260" y="1758094"/>
            <a:ext cx="6553200" cy="1107996"/>
          </a:xfrm>
          <a:prstGeom prst="rect">
            <a:avLst/>
          </a:prstGeom>
          <a:noFill/>
        </p:spPr>
        <p:txBody>
          <a:bodyPr wrap="square" rtlCol="0">
            <a:spAutoFit/>
          </a:bodyPr>
          <a:lstStyle/>
          <a:p>
            <a:pPr algn="ctr"/>
            <a:r>
              <a:rPr lang="en-US" sz="6600" spc="300" dirty="0">
                <a:latin typeface="Calibri Light" panose="020F0302020204030204" pitchFamily="34" charset="0"/>
                <a:ea typeface="Cambria" panose="02040503050406030204" pitchFamily="18" charset="0"/>
                <a:cs typeface="Calibri Light" panose="020F0302020204030204" pitchFamily="34" charset="0"/>
              </a:rPr>
              <a:t>ask yourself:</a:t>
            </a:r>
          </a:p>
        </p:txBody>
      </p:sp>
      <p:sp>
        <p:nvSpPr>
          <p:cNvPr id="20" name="TextBox 19">
            <a:extLst>
              <a:ext uri="{FF2B5EF4-FFF2-40B4-BE49-F238E27FC236}">
                <a16:creationId xmlns:a16="http://schemas.microsoft.com/office/drawing/2014/main" id="{8864E48B-2119-4796-85DA-4262A72411B2}"/>
              </a:ext>
            </a:extLst>
          </p:cNvPr>
          <p:cNvSpPr txBox="1"/>
          <p:nvPr/>
        </p:nvSpPr>
        <p:spPr>
          <a:xfrm>
            <a:off x="3149267" y="8892733"/>
            <a:ext cx="1027845" cy="230832"/>
          </a:xfrm>
          <a:prstGeom prst="rect">
            <a:avLst/>
          </a:prstGeom>
          <a:noFill/>
        </p:spPr>
        <p:txBody>
          <a:bodyPr wrap="none" rtlCol="0">
            <a:spAutoFit/>
          </a:bodyPr>
          <a:lstStyle/>
          <a:p>
            <a:pPr algn="ctr"/>
            <a:r>
              <a:rPr lang="en-US" sz="900" dirty="0"/>
              <a:t>© 2022 Joel Shaul</a:t>
            </a:r>
          </a:p>
        </p:txBody>
      </p:sp>
    </p:spTree>
    <p:extLst>
      <p:ext uri="{BB962C8B-B14F-4D97-AF65-F5344CB8AC3E}">
        <p14:creationId xmlns:p14="http://schemas.microsoft.com/office/powerpoint/2010/main" val="47485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A071C-42D6-468A-A7C5-02B1321C2F1E}"/>
              </a:ext>
            </a:extLst>
          </p:cNvPr>
          <p:cNvPicPr>
            <a:picLocks noChangeAspect="1"/>
          </p:cNvPicPr>
          <p:nvPr/>
        </p:nvPicPr>
        <p:blipFill rotWithShape="1">
          <a:blip r:embed="rId2"/>
          <a:srcRect b="1042"/>
          <a:stretch/>
        </p:blipFill>
        <p:spPr>
          <a:xfrm>
            <a:off x="628430" y="914400"/>
            <a:ext cx="5601139" cy="723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754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8A8A6-8D2C-4D9C-A864-2BEB8713D5F2}"/>
              </a:ext>
            </a:extLst>
          </p:cNvPr>
          <p:cNvPicPr>
            <a:picLocks noChangeAspect="1"/>
          </p:cNvPicPr>
          <p:nvPr/>
        </p:nvPicPr>
        <p:blipFill>
          <a:blip r:embed="rId2"/>
          <a:stretch>
            <a:fillRect/>
          </a:stretch>
        </p:blipFill>
        <p:spPr>
          <a:xfrm>
            <a:off x="689604" y="914400"/>
            <a:ext cx="5478791"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5045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EEEE9-0399-4C62-B30A-4916B606C5E1}"/>
              </a:ext>
            </a:extLst>
          </p:cNvPr>
          <p:cNvPicPr>
            <a:picLocks noChangeAspect="1"/>
          </p:cNvPicPr>
          <p:nvPr/>
        </p:nvPicPr>
        <p:blipFill>
          <a:blip r:embed="rId2"/>
          <a:stretch>
            <a:fillRect/>
          </a:stretch>
        </p:blipFill>
        <p:spPr>
          <a:xfrm>
            <a:off x="680748" y="914400"/>
            <a:ext cx="5496504"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09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1AACC-6381-4C7F-A004-74993108509B}"/>
              </a:ext>
            </a:extLst>
          </p:cNvPr>
          <p:cNvPicPr>
            <a:picLocks noChangeAspect="1"/>
          </p:cNvPicPr>
          <p:nvPr/>
        </p:nvPicPr>
        <p:blipFill>
          <a:blip r:embed="rId2"/>
          <a:stretch>
            <a:fillRect/>
          </a:stretch>
        </p:blipFill>
        <p:spPr>
          <a:xfrm>
            <a:off x="680720" y="914400"/>
            <a:ext cx="549656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31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41F3A-CD2D-4239-A00C-248143C6D062}"/>
              </a:ext>
            </a:extLst>
          </p:cNvPr>
          <p:cNvPicPr>
            <a:picLocks noChangeAspect="1"/>
          </p:cNvPicPr>
          <p:nvPr/>
        </p:nvPicPr>
        <p:blipFill>
          <a:blip r:embed="rId2"/>
          <a:stretch>
            <a:fillRect/>
          </a:stretch>
        </p:blipFill>
        <p:spPr>
          <a:xfrm>
            <a:off x="664119" y="914400"/>
            <a:ext cx="5529761"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902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BE80C-9AC9-415C-A978-F57D43AA5A6A}"/>
              </a:ext>
            </a:extLst>
          </p:cNvPr>
          <p:cNvPicPr>
            <a:picLocks noChangeAspect="1"/>
          </p:cNvPicPr>
          <p:nvPr/>
        </p:nvPicPr>
        <p:blipFill>
          <a:blip r:embed="rId2"/>
          <a:stretch>
            <a:fillRect/>
          </a:stretch>
        </p:blipFill>
        <p:spPr>
          <a:xfrm>
            <a:off x="684532" y="914400"/>
            <a:ext cx="5488936"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952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B481A-35F8-4803-A3FE-966A56D9D0A5}"/>
              </a:ext>
            </a:extLst>
          </p:cNvPr>
          <p:cNvPicPr>
            <a:picLocks noChangeAspect="1"/>
          </p:cNvPicPr>
          <p:nvPr/>
        </p:nvPicPr>
        <p:blipFill>
          <a:blip r:embed="rId2"/>
          <a:stretch>
            <a:fillRect/>
          </a:stretch>
        </p:blipFill>
        <p:spPr>
          <a:xfrm>
            <a:off x="647700" y="928497"/>
            <a:ext cx="5562600" cy="7287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468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B346F-B516-40A4-AD16-AE27E7A82DA0}"/>
              </a:ext>
            </a:extLst>
          </p:cNvPr>
          <p:cNvPicPr>
            <a:picLocks noChangeAspect="1"/>
          </p:cNvPicPr>
          <p:nvPr/>
        </p:nvPicPr>
        <p:blipFill>
          <a:blip r:embed="rId2"/>
          <a:stretch>
            <a:fillRect/>
          </a:stretch>
        </p:blipFill>
        <p:spPr>
          <a:xfrm>
            <a:off x="676897" y="914400"/>
            <a:ext cx="5504205"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0611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BA4870-3E8F-4BA9-8BC2-8D86ABEAFBEE}"/>
              </a:ext>
            </a:extLst>
          </p:cNvPr>
          <p:cNvPicPr>
            <a:picLocks noChangeAspect="1"/>
          </p:cNvPicPr>
          <p:nvPr/>
        </p:nvPicPr>
        <p:blipFill rotWithShape="1">
          <a:blip r:embed="rId2"/>
          <a:srcRect r="2511"/>
          <a:stretch/>
        </p:blipFill>
        <p:spPr>
          <a:xfrm>
            <a:off x="712834" y="914400"/>
            <a:ext cx="5432331"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930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6CF618-77F6-463C-A67B-DFB6F306CFE6}"/>
              </a:ext>
            </a:extLst>
          </p:cNvPr>
          <p:cNvPicPr>
            <a:picLocks noChangeAspect="1"/>
          </p:cNvPicPr>
          <p:nvPr/>
        </p:nvPicPr>
        <p:blipFill>
          <a:blip r:embed="rId2"/>
          <a:stretch>
            <a:fillRect/>
          </a:stretch>
        </p:blipFill>
        <p:spPr>
          <a:xfrm>
            <a:off x="627926" y="914400"/>
            <a:ext cx="560214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53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C60589F-17C9-452C-BE5E-9A59051FCBC7}"/>
              </a:ext>
            </a:extLst>
          </p:cNvPr>
          <p:cNvSpPr/>
          <p:nvPr/>
        </p:nvSpPr>
        <p:spPr>
          <a:xfrm>
            <a:off x="0" y="-1"/>
            <a:ext cx="6858000" cy="912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with solid fill">
            <a:extLst>
              <a:ext uri="{FF2B5EF4-FFF2-40B4-BE49-F238E27FC236}">
                <a16:creationId xmlns:a16="http://schemas.microsoft.com/office/drawing/2014/main" id="{7279EC86-ED30-4827-88B5-2FD29EA89C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5048" y="149601"/>
            <a:ext cx="1327904" cy="1327904"/>
          </a:xfrm>
          <a:prstGeom prst="rect">
            <a:avLst/>
          </a:prstGeom>
        </p:spPr>
      </p:pic>
      <p:grpSp>
        <p:nvGrpSpPr>
          <p:cNvPr id="2" name="Group 1">
            <a:extLst>
              <a:ext uri="{FF2B5EF4-FFF2-40B4-BE49-F238E27FC236}">
                <a16:creationId xmlns:a16="http://schemas.microsoft.com/office/drawing/2014/main" id="{864E9101-D451-42AC-9A89-7906AC14D6C1}"/>
              </a:ext>
            </a:extLst>
          </p:cNvPr>
          <p:cNvGrpSpPr/>
          <p:nvPr/>
        </p:nvGrpSpPr>
        <p:grpSpPr>
          <a:xfrm>
            <a:off x="838200" y="2978327"/>
            <a:ext cx="5181600" cy="1785104"/>
            <a:chOff x="990600" y="3092914"/>
            <a:chExt cx="5181600" cy="1785104"/>
          </a:xfrm>
          <a:solidFill>
            <a:srgbClr val="0033CC"/>
          </a:solidFill>
        </p:grpSpPr>
        <p:sp>
          <p:nvSpPr>
            <p:cNvPr id="5" name="Oval 4">
              <a:extLst>
                <a:ext uri="{FF2B5EF4-FFF2-40B4-BE49-F238E27FC236}">
                  <a16:creationId xmlns:a16="http://schemas.microsoft.com/office/drawing/2014/main" id="{E1EC2D4C-EC0E-4024-9ACC-D07DD750524C}"/>
                </a:ext>
              </a:extLst>
            </p:cNvPr>
            <p:cNvSpPr/>
            <p:nvPr/>
          </p:nvSpPr>
          <p:spPr>
            <a:xfrm>
              <a:off x="990600" y="3092914"/>
              <a:ext cx="5181600" cy="1785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C481B228-AC21-4F45-92FC-B70AFB80A44D}"/>
                </a:ext>
              </a:extLst>
            </p:cNvPr>
            <p:cNvSpPr txBox="1"/>
            <p:nvPr/>
          </p:nvSpPr>
          <p:spPr>
            <a:xfrm>
              <a:off x="1663700" y="3303386"/>
              <a:ext cx="3886200" cy="1384995"/>
            </a:xfrm>
            <a:prstGeom prst="rect">
              <a:avLst/>
            </a:prstGeom>
            <a:noFill/>
          </p:spPr>
          <p:txBody>
            <a:bodyPr wrap="square" rtlCol="0">
              <a:spAutoFit/>
            </a:bodyPr>
            <a:lstStyle/>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Does it </a:t>
              </a:r>
            </a:p>
            <a:p>
              <a:pPr algn="ctr"/>
              <a:r>
                <a:rPr lang="en-US" sz="2800" i="1"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really</a:t>
              </a: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matter?</a:t>
              </a:r>
            </a:p>
          </p:txBody>
        </p:sp>
      </p:grpSp>
      <p:grpSp>
        <p:nvGrpSpPr>
          <p:cNvPr id="10" name="Group 9">
            <a:extLst>
              <a:ext uri="{FF2B5EF4-FFF2-40B4-BE49-F238E27FC236}">
                <a16:creationId xmlns:a16="http://schemas.microsoft.com/office/drawing/2014/main" id="{913F59DA-C3C2-4EC5-8E6F-C88FB994C44B}"/>
              </a:ext>
            </a:extLst>
          </p:cNvPr>
          <p:cNvGrpSpPr/>
          <p:nvPr/>
        </p:nvGrpSpPr>
        <p:grpSpPr>
          <a:xfrm>
            <a:off x="861060" y="4966055"/>
            <a:ext cx="5181600" cy="1785104"/>
            <a:chOff x="990600" y="3092914"/>
            <a:chExt cx="5181600" cy="1785104"/>
          </a:xfrm>
          <a:solidFill>
            <a:srgbClr val="0033CC"/>
          </a:solidFill>
        </p:grpSpPr>
        <p:sp>
          <p:nvSpPr>
            <p:cNvPr id="14" name="Oval 13">
              <a:extLst>
                <a:ext uri="{FF2B5EF4-FFF2-40B4-BE49-F238E27FC236}">
                  <a16:creationId xmlns:a16="http://schemas.microsoft.com/office/drawing/2014/main" id="{7756E85E-D723-4ADD-88A0-8D10F60F7F8D}"/>
                </a:ext>
              </a:extLst>
            </p:cNvPr>
            <p:cNvSpPr/>
            <p:nvPr/>
          </p:nvSpPr>
          <p:spPr>
            <a:xfrm>
              <a:off x="990600" y="3092914"/>
              <a:ext cx="5181600" cy="1785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CEC9229F-6376-478F-AD3A-AA1A00A76187}"/>
                </a:ext>
              </a:extLst>
            </p:cNvPr>
            <p:cNvSpPr txBox="1"/>
            <p:nvPr/>
          </p:nvSpPr>
          <p:spPr>
            <a:xfrm>
              <a:off x="2057400" y="3303386"/>
              <a:ext cx="3048000" cy="1384995"/>
            </a:xfrm>
            <a:prstGeom prst="rect">
              <a:avLst/>
            </a:prstGeom>
            <a:grpFill/>
          </p:spPr>
          <p:txBody>
            <a:bodyPr wrap="square" rtlCol="0">
              <a:spAutoFit/>
            </a:bodyPr>
            <a:lstStyle/>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Are </a:t>
              </a:r>
              <a:r>
                <a:rPr lang="en-US" sz="2800" i="1"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you</a:t>
              </a: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 one in </a:t>
              </a:r>
            </a:p>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charge?</a:t>
              </a:r>
            </a:p>
          </p:txBody>
        </p:sp>
      </p:grpSp>
      <p:grpSp>
        <p:nvGrpSpPr>
          <p:cNvPr id="16" name="Group 15">
            <a:extLst>
              <a:ext uri="{FF2B5EF4-FFF2-40B4-BE49-F238E27FC236}">
                <a16:creationId xmlns:a16="http://schemas.microsoft.com/office/drawing/2014/main" id="{4FDA2D06-2446-4928-8501-1F6557B2FF17}"/>
              </a:ext>
            </a:extLst>
          </p:cNvPr>
          <p:cNvGrpSpPr/>
          <p:nvPr/>
        </p:nvGrpSpPr>
        <p:grpSpPr>
          <a:xfrm>
            <a:off x="861060" y="6975634"/>
            <a:ext cx="5181600" cy="1785104"/>
            <a:chOff x="990600" y="3092914"/>
            <a:chExt cx="5181600" cy="1785104"/>
          </a:xfrm>
          <a:solidFill>
            <a:srgbClr val="0033CC"/>
          </a:solidFill>
        </p:grpSpPr>
        <p:sp>
          <p:nvSpPr>
            <p:cNvPr id="17" name="Oval 16">
              <a:extLst>
                <a:ext uri="{FF2B5EF4-FFF2-40B4-BE49-F238E27FC236}">
                  <a16:creationId xmlns:a16="http://schemas.microsoft.com/office/drawing/2014/main" id="{E98ED5A0-3886-4F50-95C6-5BF4307791B2}"/>
                </a:ext>
              </a:extLst>
            </p:cNvPr>
            <p:cNvSpPr/>
            <p:nvPr/>
          </p:nvSpPr>
          <p:spPr>
            <a:xfrm>
              <a:off x="990600" y="3092914"/>
              <a:ext cx="5181600" cy="1785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08580DBC-CCCF-4793-B805-3B778CE9848F}"/>
                </a:ext>
              </a:extLst>
            </p:cNvPr>
            <p:cNvSpPr txBox="1"/>
            <p:nvPr/>
          </p:nvSpPr>
          <p:spPr>
            <a:xfrm>
              <a:off x="2057400" y="3303386"/>
              <a:ext cx="3048000" cy="1384995"/>
            </a:xfrm>
            <a:prstGeom prst="rect">
              <a:avLst/>
            </a:prstGeom>
            <a:grpFill/>
          </p:spPr>
          <p:txBody>
            <a:bodyPr wrap="square" rtlCol="0">
              <a:spAutoFit/>
            </a:bodyPr>
            <a:lstStyle/>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Will your words </a:t>
              </a:r>
              <a:r>
                <a:rPr lang="en-US" sz="2800" i="1"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bother</a:t>
              </a: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algn="ctr"/>
              <a:r>
                <a:rPr lang="en-US" sz="2800" spc="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someone?</a:t>
              </a:r>
            </a:p>
          </p:txBody>
        </p:sp>
      </p:grpSp>
      <p:sp>
        <p:nvSpPr>
          <p:cNvPr id="13" name="TextBox 12">
            <a:extLst>
              <a:ext uri="{FF2B5EF4-FFF2-40B4-BE49-F238E27FC236}">
                <a16:creationId xmlns:a16="http://schemas.microsoft.com/office/drawing/2014/main" id="{A568B674-99CE-4916-8B43-991147336708}"/>
              </a:ext>
            </a:extLst>
          </p:cNvPr>
          <p:cNvSpPr txBox="1"/>
          <p:nvPr/>
        </p:nvSpPr>
        <p:spPr>
          <a:xfrm>
            <a:off x="152400" y="1307302"/>
            <a:ext cx="6553200" cy="646331"/>
          </a:xfrm>
          <a:prstGeom prst="rect">
            <a:avLst/>
          </a:prstGeom>
          <a:noFill/>
        </p:spPr>
        <p:txBody>
          <a:bodyPr wrap="square" rtlCol="0">
            <a:spAutoFit/>
          </a:bodyPr>
          <a:lstStyle/>
          <a:p>
            <a:pPr algn="ctr"/>
            <a:r>
              <a:rPr lang="en-US" sz="3600" spc="300" dirty="0">
                <a:latin typeface="Calibri Light" panose="020F0302020204030204" pitchFamily="34" charset="0"/>
                <a:ea typeface="Cambria" panose="02040503050406030204" pitchFamily="18" charset="0"/>
                <a:cs typeface="Calibri Light" panose="020F0302020204030204" pitchFamily="34" charset="0"/>
              </a:rPr>
              <a:t>Before  correcting someone,</a:t>
            </a:r>
          </a:p>
        </p:txBody>
      </p:sp>
      <p:sp>
        <p:nvSpPr>
          <p:cNvPr id="19" name="TextBox 18">
            <a:extLst>
              <a:ext uri="{FF2B5EF4-FFF2-40B4-BE49-F238E27FC236}">
                <a16:creationId xmlns:a16="http://schemas.microsoft.com/office/drawing/2014/main" id="{73A3788E-87C7-4E41-989B-70B2B2EECA73}"/>
              </a:ext>
            </a:extLst>
          </p:cNvPr>
          <p:cNvSpPr txBox="1"/>
          <p:nvPr/>
        </p:nvSpPr>
        <p:spPr>
          <a:xfrm>
            <a:off x="175260" y="1758094"/>
            <a:ext cx="6553200" cy="1107996"/>
          </a:xfrm>
          <a:prstGeom prst="rect">
            <a:avLst/>
          </a:prstGeom>
          <a:noFill/>
        </p:spPr>
        <p:txBody>
          <a:bodyPr wrap="square" rtlCol="0">
            <a:spAutoFit/>
          </a:bodyPr>
          <a:lstStyle/>
          <a:p>
            <a:pPr algn="ctr"/>
            <a:r>
              <a:rPr lang="en-US" sz="6600" spc="300" dirty="0">
                <a:latin typeface="Calibri Light" panose="020F0302020204030204" pitchFamily="34" charset="0"/>
                <a:ea typeface="Cambria" panose="02040503050406030204" pitchFamily="18" charset="0"/>
                <a:cs typeface="Calibri Light" panose="020F0302020204030204" pitchFamily="34" charset="0"/>
              </a:rPr>
              <a:t>ask yourself:</a:t>
            </a:r>
          </a:p>
        </p:txBody>
      </p:sp>
      <p:sp>
        <p:nvSpPr>
          <p:cNvPr id="20" name="TextBox 19">
            <a:extLst>
              <a:ext uri="{FF2B5EF4-FFF2-40B4-BE49-F238E27FC236}">
                <a16:creationId xmlns:a16="http://schemas.microsoft.com/office/drawing/2014/main" id="{DF61A110-3833-489B-9351-8750F406141D}"/>
              </a:ext>
            </a:extLst>
          </p:cNvPr>
          <p:cNvSpPr txBox="1"/>
          <p:nvPr/>
        </p:nvSpPr>
        <p:spPr>
          <a:xfrm>
            <a:off x="3149267" y="8892733"/>
            <a:ext cx="1027845" cy="230832"/>
          </a:xfrm>
          <a:prstGeom prst="rect">
            <a:avLst/>
          </a:prstGeom>
          <a:noFill/>
        </p:spPr>
        <p:txBody>
          <a:bodyPr wrap="none" rtlCol="0">
            <a:spAutoFit/>
          </a:bodyPr>
          <a:lstStyle/>
          <a:p>
            <a:pPr algn="ctr"/>
            <a:r>
              <a:rPr lang="en-US" sz="900" dirty="0"/>
              <a:t>© 2022 Joel Shaul</a:t>
            </a:r>
          </a:p>
        </p:txBody>
      </p:sp>
    </p:spTree>
    <p:extLst>
      <p:ext uri="{BB962C8B-B14F-4D97-AF65-F5344CB8AC3E}">
        <p14:creationId xmlns:p14="http://schemas.microsoft.com/office/powerpoint/2010/main" val="1886898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7A028-81C6-4CC7-A67A-4A28EE88A64B}"/>
              </a:ext>
            </a:extLst>
          </p:cNvPr>
          <p:cNvPicPr>
            <a:picLocks noChangeAspect="1"/>
          </p:cNvPicPr>
          <p:nvPr/>
        </p:nvPicPr>
        <p:blipFill>
          <a:blip r:embed="rId2"/>
          <a:stretch>
            <a:fillRect/>
          </a:stretch>
        </p:blipFill>
        <p:spPr>
          <a:xfrm>
            <a:off x="682127" y="914400"/>
            <a:ext cx="5493745"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8181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54DBC-4F02-42E8-98D5-B4B968C75857}"/>
              </a:ext>
            </a:extLst>
          </p:cNvPr>
          <p:cNvPicPr>
            <a:picLocks noChangeAspect="1"/>
          </p:cNvPicPr>
          <p:nvPr/>
        </p:nvPicPr>
        <p:blipFill>
          <a:blip r:embed="rId2"/>
          <a:stretch>
            <a:fillRect/>
          </a:stretch>
        </p:blipFill>
        <p:spPr>
          <a:xfrm>
            <a:off x="670254" y="914400"/>
            <a:ext cx="5517492"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013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C85CF-0520-408A-B3FB-AE60E6AB0337}"/>
              </a:ext>
            </a:extLst>
          </p:cNvPr>
          <p:cNvPicPr>
            <a:picLocks noChangeAspect="1"/>
          </p:cNvPicPr>
          <p:nvPr/>
        </p:nvPicPr>
        <p:blipFill>
          <a:blip r:embed="rId2"/>
          <a:stretch>
            <a:fillRect/>
          </a:stretch>
        </p:blipFill>
        <p:spPr>
          <a:xfrm>
            <a:off x="665860" y="914400"/>
            <a:ext cx="552628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165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F276A-42FC-4A85-B995-A9096AD23075}"/>
              </a:ext>
            </a:extLst>
          </p:cNvPr>
          <p:cNvPicPr>
            <a:picLocks noChangeAspect="1"/>
          </p:cNvPicPr>
          <p:nvPr/>
        </p:nvPicPr>
        <p:blipFill rotWithShape="1">
          <a:blip r:embed="rId2"/>
          <a:srcRect b="1801"/>
          <a:stretch/>
        </p:blipFill>
        <p:spPr>
          <a:xfrm>
            <a:off x="662641" y="914400"/>
            <a:ext cx="5532718"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795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AAE794-BFCD-4C06-B633-31AB10E6EFA5}"/>
              </a:ext>
            </a:extLst>
          </p:cNvPr>
          <p:cNvPicPr>
            <a:picLocks noChangeAspect="1"/>
          </p:cNvPicPr>
          <p:nvPr/>
        </p:nvPicPr>
        <p:blipFill>
          <a:blip r:embed="rId2"/>
          <a:stretch>
            <a:fillRect/>
          </a:stretch>
        </p:blipFill>
        <p:spPr>
          <a:xfrm>
            <a:off x="697089" y="914400"/>
            <a:ext cx="5463822"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3224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7BEBB-EB24-4FC8-9C06-5A9D7FA2CDC9}"/>
              </a:ext>
            </a:extLst>
          </p:cNvPr>
          <p:cNvPicPr>
            <a:picLocks noChangeAspect="1"/>
          </p:cNvPicPr>
          <p:nvPr/>
        </p:nvPicPr>
        <p:blipFill>
          <a:blip r:embed="rId2"/>
          <a:stretch>
            <a:fillRect/>
          </a:stretch>
        </p:blipFill>
        <p:spPr>
          <a:xfrm>
            <a:off x="668761" y="914400"/>
            <a:ext cx="552047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036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6AC88D-E505-44F8-87BF-5EA4D67094E9}"/>
              </a:ext>
            </a:extLst>
          </p:cNvPr>
          <p:cNvPicPr>
            <a:picLocks noChangeAspect="1"/>
          </p:cNvPicPr>
          <p:nvPr/>
        </p:nvPicPr>
        <p:blipFill>
          <a:blip r:embed="rId2"/>
          <a:stretch>
            <a:fillRect/>
          </a:stretch>
        </p:blipFill>
        <p:spPr>
          <a:xfrm>
            <a:off x="647433" y="914400"/>
            <a:ext cx="5563133"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4835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B4F6BA-E2AC-45DE-A669-9C1D6387BEAB}"/>
              </a:ext>
            </a:extLst>
          </p:cNvPr>
          <p:cNvPicPr>
            <a:picLocks noChangeAspect="1"/>
          </p:cNvPicPr>
          <p:nvPr/>
        </p:nvPicPr>
        <p:blipFill>
          <a:blip r:embed="rId2"/>
          <a:stretch>
            <a:fillRect/>
          </a:stretch>
        </p:blipFill>
        <p:spPr>
          <a:xfrm>
            <a:off x="685800" y="914400"/>
            <a:ext cx="548640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8461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806CEA-FE1F-4C5D-8759-18596EF5DA2D}"/>
              </a:ext>
            </a:extLst>
          </p:cNvPr>
          <p:cNvPicPr>
            <a:picLocks noChangeAspect="1"/>
          </p:cNvPicPr>
          <p:nvPr/>
        </p:nvPicPr>
        <p:blipFill>
          <a:blip r:embed="rId2"/>
          <a:stretch>
            <a:fillRect/>
          </a:stretch>
        </p:blipFill>
        <p:spPr>
          <a:xfrm>
            <a:off x="702733" y="914400"/>
            <a:ext cx="5452533"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096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22C72-E21C-431F-971A-164B7C031CC6}"/>
              </a:ext>
            </a:extLst>
          </p:cNvPr>
          <p:cNvPicPr>
            <a:picLocks noChangeAspect="1"/>
          </p:cNvPicPr>
          <p:nvPr/>
        </p:nvPicPr>
        <p:blipFill>
          <a:blip r:embed="rId2"/>
          <a:stretch>
            <a:fillRect/>
          </a:stretch>
        </p:blipFill>
        <p:spPr>
          <a:xfrm>
            <a:off x="668761" y="914400"/>
            <a:ext cx="552047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098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49E5D11-B221-404B-B897-79ABE52B55E6}"/>
              </a:ext>
            </a:extLst>
          </p:cNvPr>
          <p:cNvSpPr/>
          <p:nvPr/>
        </p:nvSpPr>
        <p:spPr>
          <a:xfrm>
            <a:off x="0" y="-1"/>
            <a:ext cx="6858000" cy="912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A71DEC8-EF17-4959-91C0-9FDF40114145}"/>
              </a:ext>
            </a:extLst>
          </p:cNvPr>
          <p:cNvPicPr>
            <a:picLocks noChangeAspect="1"/>
          </p:cNvPicPr>
          <p:nvPr/>
        </p:nvPicPr>
        <p:blipFill>
          <a:blip r:embed="rId2"/>
          <a:stretch>
            <a:fillRect/>
          </a:stretch>
        </p:blipFill>
        <p:spPr>
          <a:xfrm>
            <a:off x="409787" y="3276600"/>
            <a:ext cx="3171613" cy="422881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9A09429-4C56-4090-9C8A-B749AF808917}"/>
              </a:ext>
            </a:extLst>
          </p:cNvPr>
          <p:cNvSpPr txBox="1"/>
          <p:nvPr/>
        </p:nvSpPr>
        <p:spPr>
          <a:xfrm>
            <a:off x="152400" y="333851"/>
            <a:ext cx="6553200" cy="1846659"/>
          </a:xfrm>
          <a:prstGeom prst="rect">
            <a:avLst/>
          </a:prstGeom>
          <a:noFill/>
        </p:spPr>
        <p:txBody>
          <a:bodyPr wrap="square" rtlCol="0">
            <a:spAutoFit/>
          </a:bodyPr>
          <a:lstStyle/>
          <a:p>
            <a:pPr algn="ctr"/>
            <a:r>
              <a:rPr lang="en-US" sz="4400" spc="300"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Correcting:</a:t>
            </a:r>
          </a:p>
          <a:p>
            <a:pPr algn="ctr"/>
            <a:endParaRPr lang="en-US" sz="1000" spc="300" dirty="0">
              <a:latin typeface="Calibri Light" panose="020F0302020204030204" pitchFamily="34" charset="0"/>
              <a:ea typeface="Cambria" panose="02040503050406030204" pitchFamily="18" charset="0"/>
              <a:cs typeface="Calibri Light" panose="020F0302020204030204" pitchFamily="34" charset="0"/>
            </a:endParaRPr>
          </a:p>
          <a:p>
            <a:pPr algn="ctr"/>
            <a:r>
              <a:rPr lang="en-US" sz="2000" spc="300" dirty="0">
                <a:latin typeface="Calibri Light" panose="020F0302020204030204" pitchFamily="34" charset="0"/>
                <a:ea typeface="Cambria" panose="02040503050406030204" pitchFamily="18" charset="0"/>
                <a:cs typeface="Calibri Light" panose="020F0302020204030204" pitchFamily="34" charset="0"/>
              </a:rPr>
              <a:t>Telling someone they did something</a:t>
            </a:r>
          </a:p>
          <a:p>
            <a:pPr algn="ctr"/>
            <a:r>
              <a:rPr lang="en-US" sz="2000" spc="300" dirty="0">
                <a:latin typeface="Calibri Light" panose="020F0302020204030204" pitchFamily="34" charset="0"/>
                <a:ea typeface="Cambria" panose="02040503050406030204" pitchFamily="18" charset="0"/>
                <a:cs typeface="Calibri Light" panose="020F0302020204030204" pitchFamily="34" charset="0"/>
              </a:rPr>
              <a:t> or said something </a:t>
            </a:r>
          </a:p>
          <a:p>
            <a:pPr algn="ctr"/>
            <a:r>
              <a:rPr lang="en-US" sz="2000" spc="300" dirty="0">
                <a:latin typeface="Calibri Light" panose="020F0302020204030204" pitchFamily="34" charset="0"/>
                <a:ea typeface="Cambria" panose="02040503050406030204" pitchFamily="18" charset="0"/>
                <a:cs typeface="Calibri Light" panose="020F0302020204030204" pitchFamily="34" charset="0"/>
              </a:rPr>
              <a:t>wrong or incorrect.</a:t>
            </a:r>
          </a:p>
        </p:txBody>
      </p:sp>
      <p:sp>
        <p:nvSpPr>
          <p:cNvPr id="11" name="TextBox 10">
            <a:extLst>
              <a:ext uri="{FF2B5EF4-FFF2-40B4-BE49-F238E27FC236}">
                <a16:creationId xmlns:a16="http://schemas.microsoft.com/office/drawing/2014/main" id="{F428E3C4-06BC-44E6-9C4D-03A6AB35BED6}"/>
              </a:ext>
            </a:extLst>
          </p:cNvPr>
          <p:cNvSpPr txBox="1"/>
          <p:nvPr/>
        </p:nvSpPr>
        <p:spPr>
          <a:xfrm>
            <a:off x="3945762" y="3387223"/>
            <a:ext cx="2721737" cy="523220"/>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Is this important to others,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or just to you</a:t>
            </a:r>
            <a:r>
              <a:rPr lang="en-US" sz="1400" dirty="0">
                <a:latin typeface="Calibri Light" panose="020F0302020204030204" pitchFamily="34" charset="0"/>
                <a:ea typeface="Cambria" panose="02040503050406030204" pitchFamily="18" charset="0"/>
                <a:cs typeface="Calibri Light" panose="020F0302020204030204" pitchFamily="34" charset="0"/>
              </a:rPr>
              <a:t>?</a:t>
            </a:r>
          </a:p>
        </p:txBody>
      </p:sp>
      <p:sp>
        <p:nvSpPr>
          <p:cNvPr id="12" name="TextBox 11">
            <a:extLst>
              <a:ext uri="{FF2B5EF4-FFF2-40B4-BE49-F238E27FC236}">
                <a16:creationId xmlns:a16="http://schemas.microsoft.com/office/drawing/2014/main" id="{BA0DD973-A677-46C0-81D4-770ED8AC64DE}"/>
              </a:ext>
            </a:extLst>
          </p:cNvPr>
          <p:cNvSpPr txBox="1"/>
          <p:nvPr/>
        </p:nvSpPr>
        <p:spPr>
          <a:xfrm>
            <a:off x="3983862" y="4025011"/>
            <a:ext cx="2721737" cy="738664"/>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Are you saying this to </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be helpful, or just to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make you feel good?</a:t>
            </a:r>
          </a:p>
        </p:txBody>
      </p:sp>
      <p:sp>
        <p:nvSpPr>
          <p:cNvPr id="13" name="TextBox 12">
            <a:extLst>
              <a:ext uri="{FF2B5EF4-FFF2-40B4-BE49-F238E27FC236}">
                <a16:creationId xmlns:a16="http://schemas.microsoft.com/office/drawing/2014/main" id="{C4C922F5-626C-4D5D-A05E-4F2D41FA9B3C}"/>
              </a:ext>
            </a:extLst>
          </p:cNvPr>
          <p:cNvSpPr txBox="1"/>
          <p:nvPr/>
        </p:nvSpPr>
        <p:spPr>
          <a:xfrm>
            <a:off x="3983863" y="5497828"/>
            <a:ext cx="2721737" cy="1169551"/>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Usually, </a:t>
            </a:r>
            <a:r>
              <a:rPr lang="en-US" sz="1400" i="1" dirty="0">
                <a:latin typeface="Calibri Light" panose="020F0302020204030204" pitchFamily="34" charset="0"/>
                <a:ea typeface="Cambria" panose="02040503050406030204" pitchFamily="18" charset="0"/>
                <a:cs typeface="Calibri Light" panose="020F0302020204030204" pitchFamily="34" charset="0"/>
              </a:rPr>
              <a:t>grown-ups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do the correcting,</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unless it’s really important</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 for someone to know</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 what you think.</a:t>
            </a:r>
          </a:p>
        </p:txBody>
      </p:sp>
      <p:sp>
        <p:nvSpPr>
          <p:cNvPr id="14" name="TextBox 13">
            <a:extLst>
              <a:ext uri="{FF2B5EF4-FFF2-40B4-BE49-F238E27FC236}">
                <a16:creationId xmlns:a16="http://schemas.microsoft.com/office/drawing/2014/main" id="{2075DE78-E814-4072-A4C8-D1B1E499AFFA}"/>
              </a:ext>
            </a:extLst>
          </p:cNvPr>
          <p:cNvSpPr txBox="1"/>
          <p:nvPr/>
        </p:nvSpPr>
        <p:spPr>
          <a:xfrm>
            <a:off x="3999103" y="7162800"/>
            <a:ext cx="2721737" cy="523220"/>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Will people think you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are bossy?</a:t>
            </a:r>
          </a:p>
        </p:txBody>
      </p:sp>
      <p:grpSp>
        <p:nvGrpSpPr>
          <p:cNvPr id="18" name="Group 17">
            <a:extLst>
              <a:ext uri="{FF2B5EF4-FFF2-40B4-BE49-F238E27FC236}">
                <a16:creationId xmlns:a16="http://schemas.microsoft.com/office/drawing/2014/main" id="{A64D11DE-7B44-41D8-868B-B46727285E6C}"/>
              </a:ext>
            </a:extLst>
          </p:cNvPr>
          <p:cNvGrpSpPr/>
          <p:nvPr/>
        </p:nvGrpSpPr>
        <p:grpSpPr>
          <a:xfrm>
            <a:off x="3219450" y="4254147"/>
            <a:ext cx="1123950" cy="3437018"/>
            <a:chOff x="3219450" y="4254147"/>
            <a:chExt cx="1123950" cy="3437018"/>
          </a:xfrm>
        </p:grpSpPr>
        <p:cxnSp>
          <p:nvCxnSpPr>
            <p:cNvPr id="4" name="Straight Arrow Connector 3">
              <a:extLst>
                <a:ext uri="{FF2B5EF4-FFF2-40B4-BE49-F238E27FC236}">
                  <a16:creationId xmlns:a16="http://schemas.microsoft.com/office/drawing/2014/main" id="{178A7A15-930E-4795-83C5-DD1D8F00C198}"/>
                </a:ext>
              </a:extLst>
            </p:cNvPr>
            <p:cNvCxnSpPr>
              <a:cxnSpLocks/>
            </p:cNvCxnSpPr>
            <p:nvPr/>
          </p:nvCxnSpPr>
          <p:spPr>
            <a:xfrm flipV="1">
              <a:off x="3219450" y="4254147"/>
              <a:ext cx="887483" cy="777240"/>
            </a:xfrm>
            <a:prstGeom prst="straightConnector1">
              <a:avLst/>
            </a:prstGeom>
            <a:ln w="76200">
              <a:solidFill>
                <a:srgbClr val="0033CC"/>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817C304-7256-4076-A0EA-7DA28974AFBF}"/>
                </a:ext>
              </a:extLst>
            </p:cNvPr>
            <p:cNvCxnSpPr>
              <a:cxnSpLocks/>
            </p:cNvCxnSpPr>
            <p:nvPr/>
          </p:nvCxnSpPr>
          <p:spPr>
            <a:xfrm>
              <a:off x="3272389" y="5974882"/>
              <a:ext cx="1071011" cy="0"/>
            </a:xfrm>
            <a:prstGeom prst="straightConnector1">
              <a:avLst/>
            </a:prstGeom>
            <a:ln w="76200">
              <a:solidFill>
                <a:srgbClr val="0033CC"/>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1778A9-AC80-41EA-A41C-96906069C317}"/>
                </a:ext>
              </a:extLst>
            </p:cNvPr>
            <p:cNvCxnSpPr>
              <a:cxnSpLocks/>
            </p:cNvCxnSpPr>
            <p:nvPr/>
          </p:nvCxnSpPr>
          <p:spPr>
            <a:xfrm>
              <a:off x="3257549" y="6913925"/>
              <a:ext cx="887483" cy="777240"/>
            </a:xfrm>
            <a:prstGeom prst="straightConnector1">
              <a:avLst/>
            </a:prstGeom>
            <a:ln w="76200">
              <a:solidFill>
                <a:srgbClr val="0033CC"/>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229EC7EC-6CE7-4A14-9E57-A4B4032B9A5E}"/>
              </a:ext>
            </a:extLst>
          </p:cNvPr>
          <p:cNvSpPr txBox="1"/>
          <p:nvPr/>
        </p:nvSpPr>
        <p:spPr>
          <a:xfrm>
            <a:off x="3999103" y="7769333"/>
            <a:ext cx="2721737" cy="738664"/>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Will people think you</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 can’t mind your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own business?</a:t>
            </a:r>
          </a:p>
        </p:txBody>
      </p:sp>
      <p:sp>
        <p:nvSpPr>
          <p:cNvPr id="3" name="TextBox 2">
            <a:extLst>
              <a:ext uri="{FF2B5EF4-FFF2-40B4-BE49-F238E27FC236}">
                <a16:creationId xmlns:a16="http://schemas.microsoft.com/office/drawing/2014/main" id="{EAA4531E-EA71-4336-87D9-26F98A153925}"/>
              </a:ext>
            </a:extLst>
          </p:cNvPr>
          <p:cNvSpPr txBox="1"/>
          <p:nvPr/>
        </p:nvSpPr>
        <p:spPr>
          <a:xfrm>
            <a:off x="3149267" y="8892733"/>
            <a:ext cx="1027845" cy="230832"/>
          </a:xfrm>
          <a:prstGeom prst="rect">
            <a:avLst/>
          </a:prstGeom>
          <a:noFill/>
        </p:spPr>
        <p:txBody>
          <a:bodyPr wrap="none" rtlCol="0">
            <a:spAutoFit/>
          </a:bodyPr>
          <a:lstStyle/>
          <a:p>
            <a:pPr algn="ctr"/>
            <a:r>
              <a:rPr lang="en-US" sz="900" dirty="0"/>
              <a:t>© 2022 Joel Shaul</a:t>
            </a:r>
          </a:p>
        </p:txBody>
      </p:sp>
    </p:spTree>
    <p:extLst>
      <p:ext uri="{BB962C8B-B14F-4D97-AF65-F5344CB8AC3E}">
        <p14:creationId xmlns:p14="http://schemas.microsoft.com/office/powerpoint/2010/main" val="1457662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19B0D-BF15-46CF-ABB2-BC00BE725A00}"/>
              </a:ext>
            </a:extLst>
          </p:cNvPr>
          <p:cNvPicPr>
            <a:picLocks noChangeAspect="1"/>
          </p:cNvPicPr>
          <p:nvPr/>
        </p:nvPicPr>
        <p:blipFill>
          <a:blip r:embed="rId2"/>
          <a:stretch>
            <a:fillRect/>
          </a:stretch>
        </p:blipFill>
        <p:spPr>
          <a:xfrm>
            <a:off x="698519" y="914400"/>
            <a:ext cx="5460961"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246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EA8A3-8DC7-4EAE-8D1F-58DDF2183BE0}"/>
              </a:ext>
            </a:extLst>
          </p:cNvPr>
          <p:cNvPicPr>
            <a:picLocks noChangeAspect="1"/>
          </p:cNvPicPr>
          <p:nvPr/>
        </p:nvPicPr>
        <p:blipFill>
          <a:blip r:embed="rId2"/>
          <a:stretch>
            <a:fillRect/>
          </a:stretch>
        </p:blipFill>
        <p:spPr>
          <a:xfrm>
            <a:off x="682951" y="914400"/>
            <a:ext cx="5492097"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084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290268-C338-4976-B15E-A8C5532DBBE2}"/>
              </a:ext>
            </a:extLst>
          </p:cNvPr>
          <p:cNvPicPr>
            <a:picLocks noChangeAspect="1"/>
          </p:cNvPicPr>
          <p:nvPr/>
        </p:nvPicPr>
        <p:blipFill>
          <a:blip r:embed="rId2"/>
          <a:stretch>
            <a:fillRect/>
          </a:stretch>
        </p:blipFill>
        <p:spPr>
          <a:xfrm>
            <a:off x="690027" y="914400"/>
            <a:ext cx="5477946"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784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03675-06C4-4531-AEBF-3C60494266E2}"/>
              </a:ext>
            </a:extLst>
          </p:cNvPr>
          <p:cNvPicPr>
            <a:picLocks noChangeAspect="1"/>
          </p:cNvPicPr>
          <p:nvPr/>
        </p:nvPicPr>
        <p:blipFill>
          <a:blip r:embed="rId2"/>
          <a:stretch>
            <a:fillRect/>
          </a:stretch>
        </p:blipFill>
        <p:spPr>
          <a:xfrm>
            <a:off x="670157" y="914400"/>
            <a:ext cx="5517686"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3654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9ADCF-FBB2-45FB-95AC-24AE3DD743C4}"/>
              </a:ext>
            </a:extLst>
          </p:cNvPr>
          <p:cNvPicPr>
            <a:picLocks noChangeAspect="1"/>
          </p:cNvPicPr>
          <p:nvPr/>
        </p:nvPicPr>
        <p:blipFill>
          <a:blip r:embed="rId2"/>
          <a:stretch>
            <a:fillRect/>
          </a:stretch>
        </p:blipFill>
        <p:spPr>
          <a:xfrm>
            <a:off x="651294" y="914400"/>
            <a:ext cx="5555411"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921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DCAA3-0EB1-43A2-8741-A8436D604541}"/>
              </a:ext>
            </a:extLst>
          </p:cNvPr>
          <p:cNvPicPr>
            <a:picLocks noChangeAspect="1"/>
          </p:cNvPicPr>
          <p:nvPr/>
        </p:nvPicPr>
        <p:blipFill>
          <a:blip r:embed="rId2"/>
          <a:stretch>
            <a:fillRect/>
          </a:stretch>
        </p:blipFill>
        <p:spPr>
          <a:xfrm>
            <a:off x="674441" y="914400"/>
            <a:ext cx="5509118"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9506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26927B-0282-4DE7-A520-B823A13FB806}"/>
              </a:ext>
            </a:extLst>
          </p:cNvPr>
          <p:cNvSpPr/>
          <p:nvPr/>
        </p:nvSpPr>
        <p:spPr>
          <a:xfrm>
            <a:off x="0" y="-1"/>
            <a:ext cx="6858000" cy="912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1D45B4-E81C-4672-A0F1-62E969F40A01}"/>
              </a:ext>
            </a:extLst>
          </p:cNvPr>
          <p:cNvPicPr>
            <a:picLocks noChangeAspect="1"/>
          </p:cNvPicPr>
          <p:nvPr/>
        </p:nvPicPr>
        <p:blipFill>
          <a:blip r:embed="rId2"/>
          <a:stretch>
            <a:fillRect/>
          </a:stretch>
        </p:blipFill>
        <p:spPr>
          <a:xfrm>
            <a:off x="403660" y="3272589"/>
            <a:ext cx="3154680" cy="420624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9A09429-4C56-4090-9C8A-B749AF808917}"/>
              </a:ext>
            </a:extLst>
          </p:cNvPr>
          <p:cNvSpPr txBox="1"/>
          <p:nvPr/>
        </p:nvSpPr>
        <p:spPr>
          <a:xfrm>
            <a:off x="152400" y="333851"/>
            <a:ext cx="6553200" cy="1846659"/>
          </a:xfrm>
          <a:prstGeom prst="rect">
            <a:avLst/>
          </a:prstGeom>
          <a:noFill/>
        </p:spPr>
        <p:txBody>
          <a:bodyPr wrap="square" rtlCol="0">
            <a:spAutoFit/>
          </a:bodyPr>
          <a:lstStyle/>
          <a:p>
            <a:pPr algn="ctr"/>
            <a:r>
              <a:rPr lang="en-US" sz="4400" spc="300"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Tattling:</a:t>
            </a:r>
          </a:p>
          <a:p>
            <a:pPr algn="ctr"/>
            <a:endParaRPr lang="en-US" sz="1000" spc="300" dirty="0">
              <a:latin typeface="Calibri Light" panose="020F0302020204030204" pitchFamily="34" charset="0"/>
              <a:ea typeface="Cambria" panose="02040503050406030204" pitchFamily="18" charset="0"/>
              <a:cs typeface="Calibri Light" panose="020F0302020204030204" pitchFamily="34" charset="0"/>
            </a:endParaRPr>
          </a:p>
          <a:p>
            <a:pPr algn="ctr"/>
            <a:r>
              <a:rPr lang="en-US" sz="2000" spc="300" dirty="0">
                <a:latin typeface="Calibri Light" panose="020F0302020204030204" pitchFamily="34" charset="0"/>
                <a:ea typeface="Cambria" panose="02040503050406030204" pitchFamily="18" charset="0"/>
                <a:cs typeface="Calibri Light" panose="020F0302020204030204" pitchFamily="34" charset="0"/>
              </a:rPr>
              <a:t>Telling another person that</a:t>
            </a:r>
          </a:p>
          <a:p>
            <a:pPr algn="ctr"/>
            <a:r>
              <a:rPr lang="en-US" sz="2000" spc="300" dirty="0">
                <a:latin typeface="Calibri Light" panose="020F0302020204030204" pitchFamily="34" charset="0"/>
                <a:ea typeface="Cambria" panose="02040503050406030204" pitchFamily="18" charset="0"/>
                <a:cs typeface="Calibri Light" panose="020F0302020204030204" pitchFamily="34" charset="0"/>
              </a:rPr>
              <a:t> someone did something</a:t>
            </a:r>
          </a:p>
          <a:p>
            <a:pPr algn="ctr"/>
            <a:r>
              <a:rPr lang="en-US" sz="2000" spc="300" dirty="0">
                <a:latin typeface="Calibri Light" panose="020F0302020204030204" pitchFamily="34" charset="0"/>
                <a:ea typeface="Cambria" panose="02040503050406030204" pitchFamily="18" charset="0"/>
                <a:cs typeface="Calibri Light" panose="020F0302020204030204" pitchFamily="34" charset="0"/>
              </a:rPr>
              <a:t>wrong or harmful.</a:t>
            </a:r>
          </a:p>
        </p:txBody>
      </p:sp>
      <p:grpSp>
        <p:nvGrpSpPr>
          <p:cNvPr id="9" name="Group 8">
            <a:extLst>
              <a:ext uri="{FF2B5EF4-FFF2-40B4-BE49-F238E27FC236}">
                <a16:creationId xmlns:a16="http://schemas.microsoft.com/office/drawing/2014/main" id="{1BC5BCE3-7CAB-4039-BEEA-8DB86A90D902}"/>
              </a:ext>
            </a:extLst>
          </p:cNvPr>
          <p:cNvGrpSpPr/>
          <p:nvPr/>
        </p:nvGrpSpPr>
        <p:grpSpPr>
          <a:xfrm>
            <a:off x="3219449" y="4254147"/>
            <a:ext cx="1123951" cy="3437018"/>
            <a:chOff x="3219449" y="4254147"/>
            <a:chExt cx="1123951" cy="3437018"/>
          </a:xfrm>
        </p:grpSpPr>
        <p:cxnSp>
          <p:nvCxnSpPr>
            <p:cNvPr id="11" name="Straight Arrow Connector 10">
              <a:extLst>
                <a:ext uri="{FF2B5EF4-FFF2-40B4-BE49-F238E27FC236}">
                  <a16:creationId xmlns:a16="http://schemas.microsoft.com/office/drawing/2014/main" id="{CCA57CBF-E8E7-43DE-9D4B-36890F092AA6}"/>
                </a:ext>
              </a:extLst>
            </p:cNvPr>
            <p:cNvCxnSpPr>
              <a:cxnSpLocks/>
            </p:cNvCxnSpPr>
            <p:nvPr/>
          </p:nvCxnSpPr>
          <p:spPr>
            <a:xfrm flipV="1">
              <a:off x="3219450" y="4254147"/>
              <a:ext cx="887483" cy="777240"/>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8E3FC8-307A-4927-BCBA-5F0EF0316D01}"/>
                </a:ext>
              </a:extLst>
            </p:cNvPr>
            <p:cNvCxnSpPr>
              <a:cxnSpLocks/>
            </p:cNvCxnSpPr>
            <p:nvPr/>
          </p:nvCxnSpPr>
          <p:spPr>
            <a:xfrm>
              <a:off x="3272389" y="5974882"/>
              <a:ext cx="1071011" cy="0"/>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59D3F2-200B-4A0A-BDC8-072C9A156EC6}"/>
                </a:ext>
              </a:extLst>
            </p:cNvPr>
            <p:cNvCxnSpPr>
              <a:cxnSpLocks/>
            </p:cNvCxnSpPr>
            <p:nvPr/>
          </p:nvCxnSpPr>
          <p:spPr>
            <a:xfrm>
              <a:off x="3219449" y="6913925"/>
              <a:ext cx="887483" cy="777240"/>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A0BDA59-9217-4BB6-A7CE-5A32A6EEB642}"/>
              </a:ext>
            </a:extLst>
          </p:cNvPr>
          <p:cNvSpPr txBox="1"/>
          <p:nvPr/>
        </p:nvSpPr>
        <p:spPr>
          <a:xfrm>
            <a:off x="3882142" y="3389504"/>
            <a:ext cx="2721737" cy="954107"/>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Will someone’s </a:t>
            </a:r>
            <a:r>
              <a:rPr lang="en-US" sz="1400" i="1" dirty="0">
                <a:latin typeface="Calibri Light" panose="020F0302020204030204" pitchFamily="34" charset="0"/>
                <a:ea typeface="Cambria" panose="02040503050406030204" pitchFamily="18" charset="0"/>
                <a:cs typeface="Calibri Light" panose="020F0302020204030204" pitchFamily="34" charset="0"/>
              </a:rPr>
              <a:t>body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or feelings get hurt</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 if you don’t</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 tell on the person?</a:t>
            </a:r>
          </a:p>
        </p:txBody>
      </p:sp>
      <p:sp>
        <p:nvSpPr>
          <p:cNvPr id="16" name="TextBox 15">
            <a:extLst>
              <a:ext uri="{FF2B5EF4-FFF2-40B4-BE49-F238E27FC236}">
                <a16:creationId xmlns:a16="http://schemas.microsoft.com/office/drawing/2014/main" id="{DDCF572A-386C-484A-985E-E3DD1845FE3D}"/>
              </a:ext>
            </a:extLst>
          </p:cNvPr>
          <p:cNvSpPr txBox="1"/>
          <p:nvPr/>
        </p:nvSpPr>
        <p:spPr>
          <a:xfrm>
            <a:off x="3964306" y="5490297"/>
            <a:ext cx="2721737" cy="954107"/>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Is it your job to </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tell on someone now, </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or </a:t>
            </a:r>
            <a:r>
              <a:rPr lang="en-US" sz="1400" i="1" dirty="0">
                <a:latin typeface="Calibri Light" panose="020F0302020204030204" pitchFamily="34" charset="0"/>
                <a:ea typeface="Cambria" panose="02040503050406030204" pitchFamily="18" charset="0"/>
                <a:cs typeface="Calibri Light" panose="020F0302020204030204" pitchFamily="34" charset="0"/>
              </a:rPr>
              <a:t>are you just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one of the kids?</a:t>
            </a:r>
          </a:p>
        </p:txBody>
      </p:sp>
      <p:sp>
        <p:nvSpPr>
          <p:cNvPr id="17" name="TextBox 16">
            <a:extLst>
              <a:ext uri="{FF2B5EF4-FFF2-40B4-BE49-F238E27FC236}">
                <a16:creationId xmlns:a16="http://schemas.microsoft.com/office/drawing/2014/main" id="{201DF517-9274-4FDA-BFBF-2CBB8BA0A8C9}"/>
              </a:ext>
            </a:extLst>
          </p:cNvPr>
          <p:cNvSpPr txBox="1"/>
          <p:nvPr/>
        </p:nvSpPr>
        <p:spPr>
          <a:xfrm>
            <a:off x="3882143" y="7112000"/>
            <a:ext cx="2721737" cy="523220"/>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Will tattling </a:t>
            </a:r>
            <a:r>
              <a:rPr lang="en-US" sz="1400" i="1" dirty="0">
                <a:latin typeface="Calibri Light" panose="020F0302020204030204" pitchFamily="34" charset="0"/>
                <a:ea typeface="Cambria" panose="02040503050406030204" pitchFamily="18" charset="0"/>
                <a:cs typeface="Calibri Light" panose="020F0302020204030204" pitchFamily="34" charset="0"/>
              </a:rPr>
              <a:t>annoy</a:t>
            </a:r>
            <a:r>
              <a:rPr lang="en-US" sz="1400" dirty="0">
                <a:latin typeface="Calibri Light" panose="020F0302020204030204" pitchFamily="34" charset="0"/>
                <a:ea typeface="Cambria" panose="02040503050406030204" pitchFamily="18" charset="0"/>
                <a:cs typeface="Calibri Light" panose="020F0302020204030204" pitchFamily="34" charset="0"/>
              </a:rPr>
              <a:t> </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someone a lot? </a:t>
            </a:r>
          </a:p>
        </p:txBody>
      </p:sp>
      <p:sp>
        <p:nvSpPr>
          <p:cNvPr id="18" name="TextBox 17">
            <a:extLst>
              <a:ext uri="{FF2B5EF4-FFF2-40B4-BE49-F238E27FC236}">
                <a16:creationId xmlns:a16="http://schemas.microsoft.com/office/drawing/2014/main" id="{E57F423C-D003-4545-A975-CF7583DB3B2F}"/>
              </a:ext>
            </a:extLst>
          </p:cNvPr>
          <p:cNvSpPr txBox="1"/>
          <p:nvPr/>
        </p:nvSpPr>
        <p:spPr>
          <a:xfrm>
            <a:off x="3882143" y="7722950"/>
            <a:ext cx="2721737" cy="738664"/>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Is this a big deal </a:t>
            </a:r>
          </a:p>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for other people, </a:t>
            </a: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or mainly just for you?</a:t>
            </a:r>
          </a:p>
        </p:txBody>
      </p:sp>
      <p:sp>
        <p:nvSpPr>
          <p:cNvPr id="19" name="TextBox 18">
            <a:extLst>
              <a:ext uri="{FF2B5EF4-FFF2-40B4-BE49-F238E27FC236}">
                <a16:creationId xmlns:a16="http://schemas.microsoft.com/office/drawing/2014/main" id="{CBBDA415-9E7C-4B33-A692-FE92607D2314}"/>
              </a:ext>
            </a:extLst>
          </p:cNvPr>
          <p:cNvSpPr txBox="1"/>
          <p:nvPr/>
        </p:nvSpPr>
        <p:spPr>
          <a:xfrm>
            <a:off x="3149267" y="8892733"/>
            <a:ext cx="1027845" cy="230832"/>
          </a:xfrm>
          <a:prstGeom prst="rect">
            <a:avLst/>
          </a:prstGeom>
          <a:noFill/>
        </p:spPr>
        <p:txBody>
          <a:bodyPr wrap="none" rtlCol="0">
            <a:spAutoFit/>
          </a:bodyPr>
          <a:lstStyle/>
          <a:p>
            <a:pPr algn="ctr"/>
            <a:r>
              <a:rPr lang="en-US" sz="900" dirty="0"/>
              <a:t>© 2022 Joel Shaul</a:t>
            </a:r>
          </a:p>
        </p:txBody>
      </p:sp>
    </p:spTree>
    <p:extLst>
      <p:ext uri="{BB962C8B-B14F-4D97-AF65-F5344CB8AC3E}">
        <p14:creationId xmlns:p14="http://schemas.microsoft.com/office/powerpoint/2010/main" val="17871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716352-AEEE-404B-9D87-5EF1CE2D2B49}"/>
              </a:ext>
            </a:extLst>
          </p:cNvPr>
          <p:cNvSpPr/>
          <p:nvPr/>
        </p:nvSpPr>
        <p:spPr>
          <a:xfrm>
            <a:off x="0" y="-1"/>
            <a:ext cx="6858000" cy="912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59A09429-4C56-4090-9C8A-B749AF808917}"/>
              </a:ext>
            </a:extLst>
          </p:cNvPr>
          <p:cNvSpPr txBox="1"/>
          <p:nvPr/>
        </p:nvSpPr>
        <p:spPr>
          <a:xfrm>
            <a:off x="152400" y="126257"/>
            <a:ext cx="6553200" cy="769441"/>
          </a:xfrm>
          <a:prstGeom prst="rect">
            <a:avLst/>
          </a:prstGeom>
          <a:noFill/>
        </p:spPr>
        <p:txBody>
          <a:bodyPr wrap="square" rtlCol="0">
            <a:spAutoFit/>
          </a:bodyPr>
          <a:lstStyle/>
          <a:p>
            <a:pPr algn="ctr"/>
            <a:r>
              <a:rPr lang="en-US" sz="4400" spc="300"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Tattling </a:t>
            </a:r>
            <a:r>
              <a:rPr lang="en-US" sz="4400" u="sng" spc="300"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choices</a:t>
            </a:r>
            <a:r>
              <a:rPr lang="en-US" sz="4400" spc="300"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15" name="TextBox 14">
            <a:extLst>
              <a:ext uri="{FF2B5EF4-FFF2-40B4-BE49-F238E27FC236}">
                <a16:creationId xmlns:a16="http://schemas.microsoft.com/office/drawing/2014/main" id="{DD37B277-0D05-44D9-AB64-98DCCD548722}"/>
              </a:ext>
            </a:extLst>
          </p:cNvPr>
          <p:cNvSpPr txBox="1"/>
          <p:nvPr/>
        </p:nvSpPr>
        <p:spPr>
          <a:xfrm>
            <a:off x="152400" y="4564559"/>
            <a:ext cx="6553200" cy="769441"/>
          </a:xfrm>
          <a:prstGeom prst="rect">
            <a:avLst/>
          </a:prstGeom>
          <a:noFill/>
        </p:spPr>
        <p:txBody>
          <a:bodyPr wrap="square" rtlCol="0">
            <a:spAutoFit/>
          </a:bodyPr>
          <a:lstStyle/>
          <a:p>
            <a:pPr algn="ctr"/>
            <a:r>
              <a:rPr lang="en-US" sz="4400" spc="300"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Correcting </a:t>
            </a:r>
            <a:r>
              <a:rPr lang="en-US" sz="4400" u="sng" spc="300"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choices</a:t>
            </a:r>
            <a:r>
              <a:rPr lang="en-US" sz="4400" spc="300"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19" name="TextBox 18">
            <a:extLst>
              <a:ext uri="{FF2B5EF4-FFF2-40B4-BE49-F238E27FC236}">
                <a16:creationId xmlns:a16="http://schemas.microsoft.com/office/drawing/2014/main" id="{57145194-19D0-4B8F-9EDA-B9964FC3B36F}"/>
              </a:ext>
            </a:extLst>
          </p:cNvPr>
          <p:cNvSpPr txBox="1"/>
          <p:nvPr/>
        </p:nvSpPr>
        <p:spPr>
          <a:xfrm>
            <a:off x="152400" y="870298"/>
            <a:ext cx="6553199" cy="738664"/>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Should you tattle?  There are choices. Think first. </a:t>
            </a:r>
          </a:p>
          <a:p>
            <a:pPr algn="ctr"/>
            <a:endParaRPr lang="en-US" sz="1400" i="1" dirty="0">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You could…</a:t>
            </a:r>
          </a:p>
        </p:txBody>
      </p:sp>
      <p:sp>
        <p:nvSpPr>
          <p:cNvPr id="21" name="TextBox 20">
            <a:extLst>
              <a:ext uri="{FF2B5EF4-FFF2-40B4-BE49-F238E27FC236}">
                <a16:creationId xmlns:a16="http://schemas.microsoft.com/office/drawing/2014/main" id="{58091EE8-C97E-4A65-ABE4-3E6A06DE0BAC}"/>
              </a:ext>
            </a:extLst>
          </p:cNvPr>
          <p:cNvSpPr txBox="1"/>
          <p:nvPr/>
        </p:nvSpPr>
        <p:spPr>
          <a:xfrm>
            <a:off x="2057400" y="1741944"/>
            <a:ext cx="2590800" cy="2677656"/>
          </a:xfrm>
          <a:prstGeom prst="rect">
            <a:avLst/>
          </a:prstGeom>
          <a:noFill/>
        </p:spPr>
        <p:txBody>
          <a:bodyPr wrap="square" rtlCol="0">
            <a:spAutoFit/>
          </a:bodyPr>
          <a:lstStyle/>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…tell a grown-up right away</a:t>
            </a:r>
          </a:p>
          <a:p>
            <a:pPr algn="ctr"/>
            <a:endPar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…say nothing at all.</a:t>
            </a:r>
          </a:p>
          <a:p>
            <a:pPr algn="ctr"/>
            <a:endPar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…watch and think before deciding whether to tell.</a:t>
            </a:r>
          </a:p>
          <a:p>
            <a:pPr algn="ctr"/>
            <a:endPar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…say something to the person instead of tattling.</a:t>
            </a:r>
          </a:p>
          <a:p>
            <a:pPr algn="ctr"/>
            <a:endPar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…ask someone if telling a </a:t>
            </a:r>
          </a:p>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grown-up is necessary.</a:t>
            </a:r>
          </a:p>
        </p:txBody>
      </p:sp>
      <p:sp>
        <p:nvSpPr>
          <p:cNvPr id="22" name="TextBox 21">
            <a:extLst>
              <a:ext uri="{FF2B5EF4-FFF2-40B4-BE49-F238E27FC236}">
                <a16:creationId xmlns:a16="http://schemas.microsoft.com/office/drawing/2014/main" id="{2BB8B91E-26C1-4269-BB27-D3C44C476C76}"/>
              </a:ext>
            </a:extLst>
          </p:cNvPr>
          <p:cNvSpPr txBox="1"/>
          <p:nvPr/>
        </p:nvSpPr>
        <p:spPr>
          <a:xfrm>
            <a:off x="190500" y="5339785"/>
            <a:ext cx="6553199" cy="738664"/>
          </a:xfrm>
          <a:prstGeom prst="rect">
            <a:avLst/>
          </a:prstGeom>
          <a:noFill/>
        </p:spPr>
        <p:txBody>
          <a:bodyPr wrap="square" rtlCol="0">
            <a:spAutoFit/>
          </a:bodyPr>
          <a:lstStyle/>
          <a:p>
            <a:pPr algn="ctr"/>
            <a:r>
              <a:rPr lang="en-US" sz="1400" dirty="0">
                <a:latin typeface="Calibri Light" panose="020F0302020204030204" pitchFamily="34" charset="0"/>
                <a:ea typeface="Cambria" panose="02040503050406030204" pitchFamily="18" charset="0"/>
                <a:cs typeface="Calibri Light" panose="020F0302020204030204" pitchFamily="34" charset="0"/>
              </a:rPr>
              <a:t>Should you correct someone? There are choices. Think first. </a:t>
            </a:r>
          </a:p>
          <a:p>
            <a:pPr algn="ctr"/>
            <a:endParaRPr lang="en-US" sz="1400" i="1" dirty="0">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latin typeface="Calibri Light" panose="020F0302020204030204" pitchFamily="34" charset="0"/>
                <a:ea typeface="Cambria" panose="02040503050406030204" pitchFamily="18" charset="0"/>
                <a:cs typeface="Calibri Light" panose="020F0302020204030204" pitchFamily="34" charset="0"/>
              </a:rPr>
              <a:t>You could…</a:t>
            </a:r>
          </a:p>
        </p:txBody>
      </p:sp>
      <p:sp>
        <p:nvSpPr>
          <p:cNvPr id="23" name="TextBox 22">
            <a:extLst>
              <a:ext uri="{FF2B5EF4-FFF2-40B4-BE49-F238E27FC236}">
                <a16:creationId xmlns:a16="http://schemas.microsoft.com/office/drawing/2014/main" id="{47FC393C-344C-49CF-B008-28894CBEB255}"/>
              </a:ext>
            </a:extLst>
          </p:cNvPr>
          <p:cNvSpPr txBox="1"/>
          <p:nvPr/>
        </p:nvSpPr>
        <p:spPr>
          <a:xfrm>
            <a:off x="381000" y="6211431"/>
            <a:ext cx="6096000" cy="2954655"/>
          </a:xfrm>
          <a:prstGeom prst="rect">
            <a:avLst/>
          </a:prstGeom>
          <a:noFill/>
        </p:spPr>
        <p:txBody>
          <a:bodyPr wrap="square" rtlCol="0">
            <a:spAutoFit/>
          </a:bodyPr>
          <a:lstStyle/>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..tell the person they are wrong.</a:t>
            </a:r>
          </a:p>
          <a:p>
            <a:pPr algn="ctr"/>
            <a:endPar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…disagree in your brain, but say nothing out loud.</a:t>
            </a:r>
          </a:p>
          <a:p>
            <a:pPr algn="ctr"/>
            <a:endPar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…ask yourself if the other person may actually be right, or else maybe</a:t>
            </a: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 not completely wrong.</a:t>
            </a:r>
          </a:p>
          <a:p>
            <a:pPr algn="ctr"/>
            <a:endPar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…talk with the person, using friendly words like:</a:t>
            </a:r>
          </a:p>
          <a:p>
            <a:pPr algn="ctr"/>
            <a:endParaRPr lang="en-US" sz="6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“Did you know that what you’re doing is against the rules?”</a:t>
            </a:r>
          </a:p>
          <a:p>
            <a:pPr algn="ctr"/>
            <a:endParaRPr lang="en-US" sz="6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“I think I might not agree.”</a:t>
            </a:r>
          </a:p>
          <a:p>
            <a:pPr algn="ctr"/>
            <a:endParaRPr lang="en-US" sz="6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endParaRPr>
          </a:p>
          <a:p>
            <a:pPr algn="ctr"/>
            <a:r>
              <a:rPr lang="en-US" sz="1400" i="1" dirty="0">
                <a:solidFill>
                  <a:srgbClr val="C00000"/>
                </a:solidFill>
                <a:latin typeface="Calibri Light" panose="020F0302020204030204" pitchFamily="34" charset="0"/>
                <a:ea typeface="Cambria" panose="02040503050406030204" pitchFamily="18" charset="0"/>
                <a:cs typeface="Calibri Light" panose="020F0302020204030204" pitchFamily="34" charset="0"/>
              </a:rPr>
              <a:t>“Can I tell you what I think?”</a:t>
            </a:r>
          </a:p>
          <a:p>
            <a:pPr algn="ctr"/>
            <a:r>
              <a:rPr lang="en-US" sz="1400" i="1" dirty="0">
                <a:solidFill>
                  <a:srgbClr val="0033CC"/>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25" name="TextBox 24">
            <a:extLst>
              <a:ext uri="{FF2B5EF4-FFF2-40B4-BE49-F238E27FC236}">
                <a16:creationId xmlns:a16="http://schemas.microsoft.com/office/drawing/2014/main" id="{AC4C8908-A070-4D44-8FF1-592AF233C9D0}"/>
              </a:ext>
            </a:extLst>
          </p:cNvPr>
          <p:cNvSpPr txBox="1"/>
          <p:nvPr/>
        </p:nvSpPr>
        <p:spPr>
          <a:xfrm>
            <a:off x="3149267" y="8892733"/>
            <a:ext cx="1027845" cy="230832"/>
          </a:xfrm>
          <a:prstGeom prst="rect">
            <a:avLst/>
          </a:prstGeom>
          <a:noFill/>
        </p:spPr>
        <p:txBody>
          <a:bodyPr wrap="none" rtlCol="0">
            <a:spAutoFit/>
          </a:bodyPr>
          <a:lstStyle/>
          <a:p>
            <a:pPr algn="ctr"/>
            <a:r>
              <a:rPr lang="en-US" sz="900" dirty="0">
                <a:latin typeface="Calibri Light" panose="020F0302020204030204" pitchFamily="34" charset="0"/>
                <a:cs typeface="Calibri Light" panose="020F0302020204030204" pitchFamily="34" charset="0"/>
              </a:rPr>
              <a:t>© 2022 Joel Shaul</a:t>
            </a:r>
          </a:p>
        </p:txBody>
      </p:sp>
    </p:spTree>
    <p:extLst>
      <p:ext uri="{BB962C8B-B14F-4D97-AF65-F5344CB8AC3E}">
        <p14:creationId xmlns:p14="http://schemas.microsoft.com/office/powerpoint/2010/main" val="280168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2B39A9D8-7B07-4CF0-8983-A3B7DBBB2F74}"/>
              </a:ext>
            </a:extLst>
          </p:cNvPr>
          <p:cNvPicPr>
            <a:picLocks noChangeAspect="1"/>
          </p:cNvPicPr>
          <p:nvPr/>
        </p:nvPicPr>
        <p:blipFill rotWithShape="1">
          <a:blip r:embed="rId2"/>
          <a:srcRect l="11" r="1305"/>
          <a:stretch/>
        </p:blipFill>
        <p:spPr>
          <a:xfrm>
            <a:off x="685806" y="1143000"/>
            <a:ext cx="5486388"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701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F3854-25B2-4E73-A1A9-8BCE76E7BCFB}"/>
              </a:ext>
            </a:extLst>
          </p:cNvPr>
          <p:cNvPicPr>
            <a:picLocks noChangeAspect="1"/>
          </p:cNvPicPr>
          <p:nvPr/>
        </p:nvPicPr>
        <p:blipFill>
          <a:blip r:embed="rId2"/>
          <a:stretch>
            <a:fillRect/>
          </a:stretch>
        </p:blipFill>
        <p:spPr>
          <a:xfrm>
            <a:off x="659018" y="914400"/>
            <a:ext cx="5539963"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927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8392</TotalTime>
  <Words>531</Words>
  <Application>Microsoft Office PowerPoint</Application>
  <PresentationFormat>On-screen Show (4:3)</PresentationFormat>
  <Paragraphs>111</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dc:creator>
  <cp:lastModifiedBy>Joel Shaul</cp:lastModifiedBy>
  <cp:revision>125</cp:revision>
  <dcterms:created xsi:type="dcterms:W3CDTF">2006-08-16T00:00:00Z</dcterms:created>
  <dcterms:modified xsi:type="dcterms:W3CDTF">2022-02-19T03:01:57Z</dcterms:modified>
</cp:coreProperties>
</file>