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0"/>
  </p:notesMasterIdLst>
  <p:sldIdLst>
    <p:sldId id="888" r:id="rId2"/>
    <p:sldId id="891" r:id="rId3"/>
    <p:sldId id="760" r:id="rId4"/>
    <p:sldId id="887" r:id="rId5"/>
    <p:sldId id="890" r:id="rId6"/>
    <p:sldId id="871" r:id="rId7"/>
    <p:sldId id="873" r:id="rId8"/>
    <p:sldId id="874" r:id="rId9"/>
    <p:sldId id="875" r:id="rId10"/>
    <p:sldId id="876" r:id="rId11"/>
    <p:sldId id="877" r:id="rId12"/>
    <p:sldId id="884" r:id="rId13"/>
    <p:sldId id="878" r:id="rId14"/>
    <p:sldId id="880" r:id="rId15"/>
    <p:sldId id="885" r:id="rId16"/>
    <p:sldId id="879" r:id="rId17"/>
    <p:sldId id="881" r:id="rId18"/>
    <p:sldId id="882" r:id="rId19"/>
    <p:sldId id="883" r:id="rId20"/>
    <p:sldId id="886" r:id="rId21"/>
    <p:sldId id="759" r:id="rId22"/>
    <p:sldId id="762" r:id="rId23"/>
    <p:sldId id="763" r:id="rId24"/>
    <p:sldId id="764" r:id="rId25"/>
    <p:sldId id="765" r:id="rId26"/>
    <p:sldId id="766" r:id="rId27"/>
    <p:sldId id="767" r:id="rId28"/>
    <p:sldId id="768" r:id="rId29"/>
    <p:sldId id="769" r:id="rId30"/>
    <p:sldId id="770" r:id="rId31"/>
    <p:sldId id="771" r:id="rId32"/>
    <p:sldId id="772" r:id="rId33"/>
    <p:sldId id="773" r:id="rId34"/>
    <p:sldId id="774" r:id="rId35"/>
    <p:sldId id="775" r:id="rId36"/>
    <p:sldId id="776" r:id="rId37"/>
    <p:sldId id="777" r:id="rId38"/>
    <p:sldId id="778" r:id="rId39"/>
    <p:sldId id="779" r:id="rId40"/>
    <p:sldId id="780" r:id="rId41"/>
    <p:sldId id="781" r:id="rId42"/>
    <p:sldId id="782" r:id="rId43"/>
    <p:sldId id="783" r:id="rId44"/>
    <p:sldId id="784" r:id="rId45"/>
    <p:sldId id="785" r:id="rId46"/>
    <p:sldId id="896" r:id="rId47"/>
    <p:sldId id="787" r:id="rId48"/>
    <p:sldId id="897" r:id="rId49"/>
    <p:sldId id="790" r:id="rId50"/>
    <p:sldId id="791" r:id="rId51"/>
    <p:sldId id="894" r:id="rId52"/>
    <p:sldId id="792" r:id="rId53"/>
    <p:sldId id="793" r:id="rId54"/>
    <p:sldId id="794" r:id="rId55"/>
    <p:sldId id="795" r:id="rId56"/>
    <p:sldId id="786" r:id="rId57"/>
    <p:sldId id="796" r:id="rId58"/>
    <p:sldId id="798" r:id="rId59"/>
    <p:sldId id="799" r:id="rId60"/>
    <p:sldId id="800" r:id="rId61"/>
    <p:sldId id="801" r:id="rId62"/>
    <p:sldId id="802" r:id="rId63"/>
    <p:sldId id="803" r:id="rId64"/>
    <p:sldId id="804" r:id="rId65"/>
    <p:sldId id="805" r:id="rId66"/>
    <p:sldId id="810" r:id="rId67"/>
    <p:sldId id="811" r:id="rId68"/>
    <p:sldId id="812" r:id="rId69"/>
    <p:sldId id="813" r:id="rId70"/>
    <p:sldId id="814" r:id="rId71"/>
    <p:sldId id="816" r:id="rId72"/>
    <p:sldId id="817" r:id="rId73"/>
    <p:sldId id="818" r:id="rId74"/>
    <p:sldId id="819" r:id="rId75"/>
    <p:sldId id="820" r:id="rId76"/>
    <p:sldId id="821" r:id="rId77"/>
    <p:sldId id="822" r:id="rId78"/>
    <p:sldId id="823" r:id="rId79"/>
    <p:sldId id="824" r:id="rId80"/>
    <p:sldId id="825" r:id="rId81"/>
    <p:sldId id="826" r:id="rId82"/>
    <p:sldId id="828" r:id="rId83"/>
    <p:sldId id="829" r:id="rId84"/>
    <p:sldId id="830" r:id="rId85"/>
    <p:sldId id="831" r:id="rId86"/>
    <p:sldId id="832" r:id="rId87"/>
    <p:sldId id="833" r:id="rId88"/>
    <p:sldId id="834" r:id="rId89"/>
    <p:sldId id="835" r:id="rId90"/>
    <p:sldId id="837" r:id="rId91"/>
    <p:sldId id="838" r:id="rId92"/>
    <p:sldId id="839" r:id="rId93"/>
    <p:sldId id="840" r:id="rId94"/>
    <p:sldId id="841" r:id="rId95"/>
    <p:sldId id="842" r:id="rId96"/>
    <p:sldId id="843" r:id="rId97"/>
    <p:sldId id="844" r:id="rId98"/>
    <p:sldId id="846" r:id="rId99"/>
    <p:sldId id="847" r:id="rId100"/>
    <p:sldId id="848" r:id="rId101"/>
    <p:sldId id="849" r:id="rId102"/>
    <p:sldId id="850" r:id="rId103"/>
    <p:sldId id="851" r:id="rId104"/>
    <p:sldId id="852" r:id="rId105"/>
    <p:sldId id="853" r:id="rId106"/>
    <p:sldId id="855" r:id="rId107"/>
    <p:sldId id="856" r:id="rId108"/>
    <p:sldId id="857" r:id="rId109"/>
    <p:sldId id="858" r:id="rId110"/>
    <p:sldId id="859" r:id="rId111"/>
    <p:sldId id="860" r:id="rId112"/>
    <p:sldId id="861" r:id="rId113"/>
    <p:sldId id="862" r:id="rId114"/>
    <p:sldId id="863" r:id="rId115"/>
    <p:sldId id="864" r:id="rId116"/>
    <p:sldId id="865" r:id="rId117"/>
    <p:sldId id="866" r:id="rId118"/>
    <p:sldId id="867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D0E0F4"/>
    <a:srgbClr val="DFFF85"/>
    <a:srgbClr val="CCFFFF"/>
    <a:srgbClr val="FF99CC"/>
    <a:srgbClr val="CCECFF"/>
    <a:srgbClr val="99FF99"/>
    <a:srgbClr val="66FFFF"/>
    <a:srgbClr val="FFCC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6" autoAdjust="0"/>
    <p:restoredTop sz="94660" autoAdjust="0"/>
  </p:normalViewPr>
  <p:slideViewPr>
    <p:cSldViewPr>
      <p:cViewPr>
        <p:scale>
          <a:sx n="60" d="100"/>
          <a:sy n="60" d="100"/>
        </p:scale>
        <p:origin x="1364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FE58D-CC2D-4D8C-AB3D-05ACADB9D23C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4C49-6934-4902-BFB1-941F11C62A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png"/><Relationship Id="rId1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2.png"/><Relationship Id="rId17" Type="http://schemas.openxmlformats.org/officeDocument/2006/relationships/image" Target="../media/image35.jpeg"/><Relationship Id="rId2" Type="http://schemas.openxmlformats.org/officeDocument/2006/relationships/image" Target="../media/image27.png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1.jpeg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10" Type="http://schemas.openxmlformats.org/officeDocument/2006/relationships/image" Target="../media/image40.png"/><Relationship Id="rId19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5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6.png"/><Relationship Id="rId18" Type="http://schemas.openxmlformats.org/officeDocument/2006/relationships/image" Target="../media/image62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12" Type="http://schemas.openxmlformats.org/officeDocument/2006/relationships/image" Target="../media/image55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31.png"/><Relationship Id="rId15" Type="http://schemas.openxmlformats.org/officeDocument/2006/relationships/image" Target="../media/image59.png"/><Relationship Id="rId10" Type="http://schemas.openxmlformats.org/officeDocument/2006/relationships/image" Target="../media/image53.jpeg"/><Relationship Id="rId19" Type="http://schemas.openxmlformats.org/officeDocument/2006/relationships/image" Target="../media/image63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utismteachingstrategies.com/free-social-skills-downloads-2/" TargetMode="External"/><Relationship Id="rId2" Type="http://schemas.openxmlformats.org/officeDocument/2006/relationships/hyperlink" Target="https://autismteachingstrategies.com/autism-strategies/realistic-play-money-to-use-in-teaching-therapy-and-social-skills-learning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utismteachingstrategies.com/products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facebook.com/photo.php?pid=4610124&amp;id=59794403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facebook.com/photo.php?pid=4610130&amp;id=597944038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facebook.com/photo.php?pid=4610108&amp;id=59794403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facebook.com/photo.php?pid=4610110&amp;id=597944038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://www.facebook.com/photo.php?pid=4610125&amp;id=597944038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://www.facebook.com/photo.php?pid=4610102&amp;id=597944038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9143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</a:rPr>
              <a:t>100 Cool People Photos</a:t>
            </a:r>
          </a:p>
          <a:p>
            <a:pPr algn="ctr"/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</a:rPr>
              <a:t> for Conversation Practice!</a:t>
            </a:r>
          </a:p>
        </p:txBody>
      </p:sp>
      <p:pic>
        <p:nvPicPr>
          <p:cNvPr id="3" name="Picture 4" descr="ball.jpg image by dezb9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315">
            <a:off x="-189483" y="1715591"/>
            <a:ext cx="2417009" cy="241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girlscoutsrv.files.wordpress.com/2009/06/goldaward_lauren.jpg?w=350&amp;h=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767">
            <a:off x="6516428" y="2202329"/>
            <a:ext cx="2895600" cy="286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://www.bbc.qld.edu.au/assets/files/co_curricular_activities.robotics_club/robotics2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821">
            <a:off x="4924528" y="3435330"/>
            <a:ext cx="3179657" cy="25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500">
            <a:off x="2049906" y="3241451"/>
            <a:ext cx="3388249" cy="2773914"/>
          </a:xfrm>
          <a:prstGeom prst="rect">
            <a:avLst/>
          </a:prstGeom>
        </p:spPr>
      </p:pic>
      <p:pic>
        <p:nvPicPr>
          <p:cNvPr id="5" name="Picture 2" descr="C:\Users\Joel\AppData\Local\Microsoft\Windows\Temporary Internet Files\Content.IE5\CGAFMZBG\MP90017881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47">
            <a:off x="170254" y="4017030"/>
            <a:ext cx="2850374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400" y="1600200"/>
            <a:ext cx="80772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An animated PowerPoint </a:t>
            </a:r>
          </a:p>
          <a:p>
            <a:pPr algn="ctr"/>
            <a:r>
              <a:rPr lang="en-US" sz="2700" dirty="0">
                <a:latin typeface="Cambria" panose="02040503050406030204" pitchFamily="18" charset="0"/>
              </a:rPr>
              <a:t>to practice</a:t>
            </a:r>
          </a:p>
          <a:p>
            <a:pPr algn="ctr"/>
            <a:r>
              <a:rPr lang="en-US" sz="2700" dirty="0">
                <a:latin typeface="Cambria" panose="02040503050406030204" pitchFamily="18" charset="0"/>
              </a:rPr>
              <a:t> talking with people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270238"/>
            <a:ext cx="31941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dirty="0">
                <a:solidFill>
                  <a:srgbClr val="C00000"/>
                </a:solidFill>
                <a:latin typeface="Cambria" panose="02040503050406030204" pitchFamily="18" charset="0"/>
              </a:rPr>
              <a:t>Joel Shaul, LCSW</a:t>
            </a:r>
          </a:p>
        </p:txBody>
      </p:sp>
    </p:spTree>
    <p:extLst>
      <p:ext uri="{BB962C8B-B14F-4D97-AF65-F5344CB8AC3E}">
        <p14:creationId xmlns:p14="http://schemas.microsoft.com/office/powerpoint/2010/main" val="2776977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82" y="3569806"/>
            <a:ext cx="1237084" cy="16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711346"/>
            <a:ext cx="1752600" cy="233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4A3C3E-E5B4-44E7-A16E-382BDE647C2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3804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elizabethguy.com/first%20bike%20r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6203219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00BDC-400D-4B29-85F0-D852DD1F7B2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8473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FPCLZE64\MP90044427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6438629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220B9C7-0FD3-4304-9D00-7451B5552E6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8693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SEKQHPXE\MP90044103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6281506" cy="419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9D220BE-1236-4D30-B1C7-AC42A66D8E0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9988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PCI1B307\MP90044092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6" y="1442013"/>
            <a:ext cx="4958428" cy="490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05541-BD3C-4444-9455-71E2BBB40BB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2620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log.makezine.com/upload/2008/07/fashioning_technology/ePuppets07140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65" y="1072241"/>
            <a:ext cx="4598506" cy="503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2D659DB-21C2-44C8-A537-6135567EE7A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4026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girlscoutsrv.files.wordpress.com/2009/06/goldaward_lauren.jpg?w=350&amp;h=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599"/>
            <a:ext cx="5410200" cy="534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9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kelia-blog.img.jugem.jp/20070124_197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73" y="1219200"/>
            <a:ext cx="5632959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C90-C962-4AFF-8A7B-50E581F5B76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1546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girottifamily.typepad.com/.a/6a00d83451c80d69e20120a57262e2970c-5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6299199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69F4B21-51FD-418C-82DE-E3265DF4C22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7600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4.ggpht.com/_DaVrSoGrCjU/SXpFTv7T9HI/AAAAAAAABVo/kUEes9Fpu6k/DSCF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79" y="990600"/>
            <a:ext cx="5416721" cy="532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7CF82EF-3D38-4287-9A7F-77B0FB4C707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9266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galchenko.com/oldsite/pictures/Olga_in_Agoura/January_2006/Beth_did_my_hair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5638800" cy="509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C789361-62C1-4FA2-8C8D-A86D9E0036E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8615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7588" y="3684521"/>
            <a:ext cx="1634566" cy="133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800" y="1905001"/>
            <a:ext cx="237991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440F30-E545-416E-95FA-AD59360FD7B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9899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age48.webshots.com/48/3/16/81/2459316810084580827WzVoov_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4495800" cy="569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06C7A95-E05C-42F8-A6E5-0A63988C20E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0394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6.ggpht.com/_q891iG4n0hE/RniZqQgkdYI/AAAAAAAAB2c/mEJ8KwL_hBA/s576/IMG_1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6188563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2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mguitarrepair.com/Amp_Rep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5687906" cy="508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D20E663-851B-48CC-BC3C-71FD4F2CD70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23541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6.ggpht.com/_-gpdKUAvGL4/Ru2SKDE0k2I/AAAAAAAABdI/FIZV7GbMDSs/Russian+River+June+2007+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2992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0C826-B3AD-4F88-8A7C-EFECB1CFCD6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36459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illowhousechronicles.files.wordpress.com/2009/09/fairtrain.jpg?w=500&amp;h=3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4788" y="1066800"/>
            <a:ext cx="6175375" cy="49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4ED06A3-509E-402A-995D-84514A599D3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0129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gsyork.co.uk/assets/galleries/335/11image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1143000"/>
            <a:ext cx="650239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0214EAB-5EEF-4A08-A44F-B008F896D81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5386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earthforce.org/files/1495_image2_the_team_at_work_with_mr._summ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6541864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692F710-7719-4D23-ABB4-4297660F6EC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32907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://media-cdn.tripadvisor.com/media/photo-s/01/12/4b/4f/son-holding-a-snake-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" y="1372694"/>
            <a:ext cx="5334478" cy="487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A0644-5376-4C46-A330-A143D50B5A1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9932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reviewpress.lohudblogs.com/files/2010/07/mv071410campwood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237"/>
            <a:ext cx="5029200" cy="596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06A8971-170A-413A-B34C-A086333D3F4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9423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4331" y="4011"/>
            <a:ext cx="36957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chemeClr val="bg1"/>
                </a:solidFill>
                <a:latin typeface="Cambria" panose="02040503050406030204" pitchFamily="18" charset="0"/>
              </a:rPr>
              <a:t>What are some other things you like – things you like to</a:t>
            </a:r>
          </a:p>
          <a:p>
            <a:r>
              <a:rPr lang="en-US" sz="3900" dirty="0">
                <a:solidFill>
                  <a:schemeClr val="bg1"/>
                </a:solidFill>
                <a:latin typeface="Cambria" panose="02040503050406030204" pitchFamily="18" charset="0"/>
              </a:rPr>
              <a:t>talk about?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34958" y="-304800"/>
            <a:ext cx="241123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2773501"/>
            <a:ext cx="129875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955D48-9706-4FE8-A3D4-6BA1A69B7AF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4227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38100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9436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45495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67593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84" y="4572000"/>
            <a:ext cx="2078916" cy="2133785"/>
          </a:xfrm>
          <a:prstGeom prst="rect">
            <a:avLst/>
          </a:prstGeom>
        </p:spPr>
      </p:pic>
      <p:pic>
        <p:nvPicPr>
          <p:cNvPr id="18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091362" y="45593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/horse_PNG254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456" y="228600"/>
            <a:ext cx="901412" cy="10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0/Soccerball_mask_transparent_background.svg/191px-Soccerball_mask_transparent_background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11" y="228600"/>
            <a:ext cx="848088" cy="8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c468.4shared.com/img/EwH04ibj/s7/12a0f677688/crayon_blue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730">
            <a:off x="5216914" y="2892616"/>
            <a:ext cx="1063141" cy="3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mediateentourage.com/ie/wp-content/uploads/2011/04/Old+Lady+with+a+Purse+by+Immediate+Entourag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0079" y="2624706"/>
            <a:ext cx="626752" cy="67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holidaybarbie2014.com/wp-content/uploads/2014/06/HB-2014-transparent-large-full-doll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5085" y="4876800"/>
            <a:ext cx="1169115" cy="7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reepngimages.com/wp-content/uploads/2014/04/kitten_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80" y="4838700"/>
            <a:ext cx="960667" cy="9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0150" y="-105787"/>
            <a:ext cx="3851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mbria" panose="02040503050406030204" pitchFamily="18" charset="0"/>
              </a:rPr>
              <a:t>Other people have their own thoughts.</a:t>
            </a:r>
          </a:p>
          <a:p>
            <a:r>
              <a:rPr lang="en-US" sz="3300" dirty="0">
                <a:solidFill>
                  <a:schemeClr val="bg1"/>
                </a:solidFill>
                <a:latin typeface="Cambria" panose="02040503050406030204" pitchFamily="18" charset="0"/>
              </a:rPr>
              <a:t>Usually, other people’s thoughts are not the same as your own.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33400" y="2996831"/>
            <a:ext cx="5050875" cy="3937369"/>
            <a:chOff x="-533400" y="2996831"/>
            <a:chExt cx="5050875" cy="3937369"/>
          </a:xfrm>
        </p:grpSpPr>
        <p:pic>
          <p:nvPicPr>
            <p:cNvPr id="27" name="Picture 26" descr="http://www.clker.com/cliparts/m/J/G/p/l/p/brain-blank-hi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33400" y="2996831"/>
              <a:ext cx="5050875" cy="393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648200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791276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726846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3962400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2766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4036D58-0CE0-49E3-82DD-D56BA3CA3CE5}"/>
              </a:ext>
            </a:extLst>
          </p:cNvPr>
          <p:cNvSpPr/>
          <p:nvPr/>
        </p:nvSpPr>
        <p:spPr>
          <a:xfrm>
            <a:off x="4290140" y="6671564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08739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38100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9436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45495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67593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84" y="4572000"/>
            <a:ext cx="2078916" cy="2133785"/>
          </a:xfrm>
          <a:prstGeom prst="rect">
            <a:avLst/>
          </a:prstGeom>
        </p:spPr>
      </p:pic>
      <p:pic>
        <p:nvPicPr>
          <p:cNvPr id="18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091362" y="45593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/horse_PNG2549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456" y="228600"/>
            <a:ext cx="901412" cy="10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0/Soccerball_mask_transparent_background.svg/191px-Soccerball_mask_transparent_background.svg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11" y="228600"/>
            <a:ext cx="848088" cy="8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c468.4shared.com/img/EwH04ibj/s7/12a0f677688/crayon_blue_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730">
            <a:off x="5216914" y="2892616"/>
            <a:ext cx="1063141" cy="3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mediateentourage.com/ie/wp-content/uploads/2011/04/Old+Lady+with+a+Purse+by+Immediate+Entourage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0079" y="2624706"/>
            <a:ext cx="626752" cy="67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holidaybarbie2014.com/wp-content/uploads/2014/06/HB-2014-transparent-large-full-doll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5085" y="4876800"/>
            <a:ext cx="1169115" cy="7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reepngimages.com/wp-content/uploads/2014/04/kitten_2.png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80" y="4838700"/>
            <a:ext cx="960667" cy="9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0151" y="187910"/>
            <a:ext cx="309503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prstClr val="white"/>
                </a:solidFill>
                <a:latin typeface="Cambria" panose="02040503050406030204" pitchFamily="18" charset="0"/>
              </a:rPr>
              <a:t>If you only talk about your own interests, it’s not fair.  It’s not nice. 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01945" y="1295400"/>
            <a:ext cx="3451455" cy="3346590"/>
            <a:chOff x="9798769" y="789991"/>
            <a:chExt cx="4450631" cy="4315409"/>
          </a:xfrm>
        </p:grpSpPr>
        <p:sp>
          <p:nvSpPr>
            <p:cNvPr id="28" name="Oval Callout 27"/>
            <p:cNvSpPr/>
            <p:nvPr/>
          </p:nvSpPr>
          <p:spPr>
            <a:xfrm>
              <a:off x="9798769" y="789991"/>
              <a:ext cx="4450631" cy="4315409"/>
            </a:xfrm>
            <a:prstGeom prst="wedgeEllipseCallout">
              <a:avLst>
                <a:gd name="adj1" fmla="val -45904"/>
                <a:gd name="adj2" fmla="val 72289"/>
              </a:avLst>
            </a:prstGeom>
            <a:solidFill>
              <a:schemeClr val="bg1"/>
            </a:solidFill>
            <a:ln w="5715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468624" y="1447800"/>
              <a:ext cx="3628376" cy="2968396"/>
              <a:chOff x="609600" y="3429000"/>
              <a:chExt cx="2757815" cy="2057400"/>
            </a:xfrm>
          </p:grpSpPr>
          <p:pic>
            <p:nvPicPr>
              <p:cNvPr id="36" name="Picture 4" descr="http://cdn3-www.craveonline.com/assets/uploads/gallery/top-10-best-video-game-controller-of-all-time/gamecube_controller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0311">
                <a:off x="630364" y="3858751"/>
                <a:ext cx="1234325" cy="960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0" descr="https://d3ui957tjb5bqd.cloudfront.net/images/screenshots/products/18/183/183773/lego_brick-o.jpg?1410616515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09600" y="4806072"/>
                <a:ext cx="987574" cy="680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4" descr="http://pngimg.com/upload/laptop_PNG5910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87046">
                <a:off x="1629542" y="4863197"/>
                <a:ext cx="826570" cy="602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6" descr="http://news.doddleme.com/wp-content/uploads/2013/05/tv-noise-static1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411261" y="4066031"/>
                <a:ext cx="956154" cy="780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6" descr="http://www.cliparthut.com/clip-arts/149/minecraft-steve-149149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3429000"/>
                <a:ext cx="721568" cy="959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-609600" y="2996831"/>
            <a:ext cx="5050875" cy="3937369"/>
            <a:chOff x="-533400" y="2996831"/>
            <a:chExt cx="5050875" cy="3937369"/>
          </a:xfrm>
        </p:grpSpPr>
        <p:pic>
          <p:nvPicPr>
            <p:cNvPr id="42" name="Picture 41" descr="http://www.clker.com/cliparts/m/J/G/p/l/p/brain-blank-hi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33400" y="2996831"/>
              <a:ext cx="5050875" cy="393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715076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648200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726846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528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2117567-217D-4671-983D-E71C9DAC6EAD}"/>
              </a:ext>
            </a:extLst>
          </p:cNvPr>
          <p:cNvSpPr/>
          <p:nvPr/>
        </p:nvSpPr>
        <p:spPr>
          <a:xfrm>
            <a:off x="4263507" y="6656273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683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0" y="0"/>
            <a:ext cx="5410200" cy="6705785"/>
            <a:chOff x="3810000" y="0"/>
            <a:chExt cx="5410200" cy="6705785"/>
          </a:xfrm>
        </p:grpSpPr>
        <p:pic>
          <p:nvPicPr>
            <p:cNvPr id="12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3810000" y="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5943600" y="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4549545" y="22860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6759345" y="22860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284" y="4572000"/>
              <a:ext cx="2078916" cy="2133785"/>
            </a:xfrm>
            <a:prstGeom prst="rect">
              <a:avLst/>
            </a:prstGeom>
          </p:spPr>
        </p:pic>
        <p:pic>
          <p:nvPicPr>
            <p:cNvPr id="18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5091362" y="45593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60456" y="228600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311" y="228600"/>
              <a:ext cx="848088" cy="856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5216914" y="2892616"/>
              <a:ext cx="1063141" cy="36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10079" y="2624706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65085" y="4876800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980" y="4838700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160150" y="-40184"/>
            <a:ext cx="3533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prstClr val="white"/>
                </a:solidFill>
                <a:latin typeface="Cambria" panose="02040503050406030204" pitchFamily="18" charset="0"/>
              </a:rPr>
              <a:t>You don’t ever want other people to  feel like you are pushing the DELETE button on their own thoughts and interests!</a:t>
            </a:r>
          </a:p>
        </p:txBody>
      </p:sp>
      <p:pic>
        <p:nvPicPr>
          <p:cNvPr id="10242" name="Picture 2" descr="http://www.daveiw.co.uk/wp/wp-content/uploads/2014/10/78104505_deletekey2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0"/>
          <a:stretch/>
        </p:blipFill>
        <p:spPr bwMode="auto">
          <a:xfrm>
            <a:off x="-40039" y="3949056"/>
            <a:ext cx="4002439" cy="298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EA7711-4E24-4AD9-9D76-AD5EE0CD6CC0}"/>
              </a:ext>
            </a:extLst>
          </p:cNvPr>
          <p:cNvSpPr/>
          <p:nvPr/>
        </p:nvSpPr>
        <p:spPr>
          <a:xfrm>
            <a:off x="4304814" y="6633056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5338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6200" y="152400"/>
            <a:ext cx="250684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prstClr val="white"/>
                </a:solidFill>
                <a:latin typeface="Cambria" panose="02040503050406030204" pitchFamily="18" charset="0"/>
              </a:rPr>
              <a:t>Now, we are going to practice how to </a:t>
            </a:r>
            <a:r>
              <a:rPr lang="en-US" sz="3300" b="1" i="1" dirty="0">
                <a:solidFill>
                  <a:prstClr val="white"/>
                </a:solidFill>
                <a:latin typeface="Cambria" panose="02040503050406030204" pitchFamily="18" charset="0"/>
              </a:rPr>
              <a:t>watch carefully </a:t>
            </a:r>
          </a:p>
          <a:p>
            <a:r>
              <a:rPr lang="en-US" sz="3300" dirty="0">
                <a:solidFill>
                  <a:prstClr val="white"/>
                </a:solidFill>
                <a:latin typeface="Cambria" panose="02040503050406030204" pitchFamily="18" charset="0"/>
              </a:rPr>
              <a:t>for the things that other people like…</a:t>
            </a:r>
          </a:p>
        </p:txBody>
      </p:sp>
      <p:pic>
        <p:nvPicPr>
          <p:cNvPr id="2050" name="Picture 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 bwMode="auto">
          <a:xfrm>
            <a:off x="1299644" y="876021"/>
            <a:ext cx="5131075" cy="59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86000" y="1295400"/>
            <a:ext cx="3095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C00000"/>
                </a:solidFill>
                <a:latin typeface="Cambria" panose="02040503050406030204" pitchFamily="18" charset="0"/>
              </a:rPr>
              <a:t>…how to </a:t>
            </a:r>
            <a:r>
              <a:rPr lang="en-US" sz="3300" b="1" i="1" dirty="0">
                <a:solidFill>
                  <a:srgbClr val="C00000"/>
                </a:solidFill>
                <a:latin typeface="Cambria" panose="02040503050406030204" pitchFamily="18" charset="0"/>
              </a:rPr>
              <a:t>think about </a:t>
            </a:r>
            <a:r>
              <a:rPr lang="en-US" sz="3300" dirty="0">
                <a:solidFill>
                  <a:srgbClr val="C00000"/>
                </a:solidFill>
                <a:latin typeface="Cambria" panose="02040503050406030204" pitchFamily="18" charset="0"/>
              </a:rPr>
              <a:t>the things people like…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6455588" y="805843"/>
            <a:ext cx="2688412" cy="3426947"/>
          </a:xfrm>
          <a:prstGeom prst="wedgeEllipseCallout">
            <a:avLst>
              <a:gd name="adj1" fmla="val -44267"/>
              <a:gd name="adj2" fmla="val 61205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34200" y="914400"/>
            <a:ext cx="167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…and how to </a:t>
            </a:r>
            <a:r>
              <a:rPr lang="en-US" sz="33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talk about 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these things.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2F8DA0-19DD-4028-8580-822BA96D817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4249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-76200"/>
            <a:ext cx="7391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prstClr val="white"/>
                </a:solidFill>
                <a:latin typeface="Cambria" panose="02040503050406030204" pitchFamily="18" charset="0"/>
              </a:rPr>
              <a:t>How to do it: Step One: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304836"/>
            <a:ext cx="2140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FF00"/>
                </a:solidFill>
                <a:latin typeface="Cambria" panose="02040503050406030204" pitchFamily="18" charset="0"/>
              </a:rPr>
              <a:t>Try to shrink your own interests smaller for a moment in your brain.</a:t>
            </a:r>
          </a:p>
        </p:txBody>
      </p:sp>
      <p:pic>
        <p:nvPicPr>
          <p:cNvPr id="14" name="Picture 2" descr="http://www.clker.com/cliparts/m/J/G/p/l/p/brain-blank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4" y="876021"/>
            <a:ext cx="5131075" cy="69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750644" y="1143000"/>
            <a:ext cx="2603814" cy="2130196"/>
            <a:chOff x="609600" y="3429000"/>
            <a:chExt cx="2757815" cy="2057400"/>
          </a:xfrm>
        </p:grpSpPr>
        <p:pic>
          <p:nvPicPr>
            <p:cNvPr id="10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A71FDCE-C60C-491B-B664-44E530ECE81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7696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-76200"/>
            <a:ext cx="7391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prstClr val="white"/>
                </a:solidFill>
                <a:latin typeface="Cambria" panose="02040503050406030204" pitchFamily="18" charset="0"/>
              </a:rPr>
              <a:t>How to do it: Step Two: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2140144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FF00"/>
                </a:solidFill>
                <a:latin typeface="Cambria" panose="02040503050406030204" pitchFamily="18" charset="0"/>
              </a:rPr>
              <a:t>Look at what the other person is doing, what they are holding, what they are making.</a:t>
            </a:r>
          </a:p>
        </p:txBody>
      </p:sp>
      <p:pic>
        <p:nvPicPr>
          <p:cNvPr id="25" name="Picture 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 bwMode="auto">
          <a:xfrm>
            <a:off x="1299644" y="876021"/>
            <a:ext cx="5131075" cy="59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272173" y="1828800"/>
            <a:ext cx="1299827" cy="1063396"/>
            <a:chOff x="609600" y="3429000"/>
            <a:chExt cx="2757815" cy="2057400"/>
          </a:xfrm>
        </p:grpSpPr>
        <p:pic>
          <p:nvPicPr>
            <p:cNvPr id="10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172200" y="2057400"/>
            <a:ext cx="2078271" cy="1695410"/>
            <a:chOff x="-3962400" y="1905000"/>
            <a:chExt cx="2078271" cy="1695410"/>
          </a:xfrm>
        </p:grpSpPr>
        <p:grpSp>
          <p:nvGrpSpPr>
            <p:cNvPr id="20" name="Group 19"/>
            <p:cNvGrpSpPr/>
            <p:nvPr/>
          </p:nvGrpSpPr>
          <p:grpSpPr>
            <a:xfrm>
              <a:off x="-3962400" y="1905000"/>
              <a:ext cx="1981200" cy="992368"/>
              <a:chOff x="-3962400" y="1905000"/>
              <a:chExt cx="1981200" cy="992368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-3962400" y="1905000"/>
                <a:ext cx="1752600" cy="9923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-3962400" y="2514600"/>
                <a:ext cx="1981200" cy="3827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 rot="2310207">
              <a:off x="-3865329" y="2608042"/>
              <a:ext cx="1981200" cy="992368"/>
              <a:chOff x="-3962400" y="1905000"/>
              <a:chExt cx="1981200" cy="992368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-3962400" y="1905000"/>
                <a:ext cx="1752600" cy="9923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-3962400" y="2514600"/>
                <a:ext cx="1981200" cy="3827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84F63CC-4F20-4176-BB30-C574E11545A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3368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9" y="-7441"/>
            <a:ext cx="777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</a:rPr>
              <a:t>How to do it: Step Three: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2140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FF00"/>
                </a:solidFill>
                <a:latin typeface="Cambria" panose="02040503050406030204" pitchFamily="18" charset="0"/>
              </a:rPr>
              <a:t>Do your best to talk about these things that the other person likes.</a:t>
            </a:r>
          </a:p>
        </p:txBody>
      </p:sp>
      <p:pic>
        <p:nvPicPr>
          <p:cNvPr id="13" name="Picture 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4"/>
          <a:stretch/>
        </p:blipFill>
        <p:spPr bwMode="auto">
          <a:xfrm>
            <a:off x="1299644" y="876022"/>
            <a:ext cx="5131075" cy="59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49642" y="156512"/>
            <a:ext cx="2688412" cy="3840720"/>
            <a:chOff x="6342880" y="398364"/>
            <a:chExt cx="2688412" cy="3840720"/>
          </a:xfrm>
        </p:grpSpPr>
        <p:sp>
          <p:nvSpPr>
            <p:cNvPr id="31" name="Oval Callout 30"/>
            <p:cNvSpPr/>
            <p:nvPr/>
          </p:nvSpPr>
          <p:spPr>
            <a:xfrm>
              <a:off x="6342880" y="398364"/>
              <a:ext cx="2688412" cy="3840720"/>
            </a:xfrm>
            <a:prstGeom prst="wedgeEllipseCallout">
              <a:avLst>
                <a:gd name="adj1" fmla="val -44267"/>
                <a:gd name="adj2" fmla="val 61205"/>
              </a:avLst>
            </a:prstGeom>
            <a:solidFill>
              <a:schemeClr val="bg1"/>
            </a:solidFill>
            <a:ln w="5715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283" y="2744352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7179" y="2586082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6803563" y="2092562"/>
              <a:ext cx="1063141" cy="36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862" y="1804898"/>
              <a:ext cx="773089" cy="78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91281" y="548545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43189" y="788073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272173" y="1828800"/>
            <a:ext cx="1299827" cy="1063396"/>
            <a:chOff x="609600" y="3429000"/>
            <a:chExt cx="2757815" cy="2057400"/>
          </a:xfrm>
        </p:grpSpPr>
        <p:pic>
          <p:nvPicPr>
            <p:cNvPr id="21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661975" y="1428560"/>
            <a:ext cx="1904635" cy="1827987"/>
            <a:chOff x="9762688" y="617479"/>
            <a:chExt cx="2734112" cy="2691078"/>
          </a:xfrm>
        </p:grpSpPr>
        <p:pic>
          <p:nvPicPr>
            <p:cNvPr id="33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245" y="2347890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62688" y="1473825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10796996" y="2050577"/>
              <a:ext cx="1063142" cy="58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1721" y="1957298"/>
              <a:ext cx="773089" cy="78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72563" y="617479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870048" y="940473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8EAEC0A-B88E-42A2-9063-7F119DCDD06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4467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556E-7 -2.96296E-6 L -0.12691 -0.0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8392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Introduction and instructions for the teacher/therapist/adult:</a:t>
            </a:r>
          </a:p>
          <a:p>
            <a:endParaRPr lang="en-US" sz="2200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Children with autism spectrum disorders usually find it quite difficult to start conversations based on other people’s interests.  We need to provide opportunities for practice.  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This set of materials is designed to provide conversation-starting practice in an engaging, game-like fashion.  </a:t>
            </a:r>
          </a:p>
          <a:p>
            <a:endParaRPr lang="en-US" sz="2200" dirty="0">
              <a:latin typeface="Cambria" panose="02040503050406030204" pitchFamily="18" charset="0"/>
            </a:endParaRPr>
          </a:p>
          <a:p>
            <a:pPr algn="ctr"/>
            <a:r>
              <a:rPr lang="en-US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Suggestions:</a:t>
            </a:r>
          </a:p>
          <a:p>
            <a:endParaRPr lang="en-US" sz="2200" dirty="0"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Cambria" panose="02040503050406030204" pitchFamily="18" charset="0"/>
              </a:rPr>
              <a:t>It works well if you, the adult, act out the role of the person in each slide.  The child then talks to you while you stay in character.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mbria" panose="02040503050406030204" pitchFamily="18" charset="0"/>
              </a:rPr>
              <a:t>For children who read, print out the </a:t>
            </a:r>
            <a:r>
              <a:rPr lang="en-US" i="1" dirty="0">
                <a:latin typeface="Cambria" panose="02040503050406030204" pitchFamily="18" charset="0"/>
              </a:rPr>
              <a:t>Question/Compliment/Comment Page (next slide) </a:t>
            </a:r>
            <a:r>
              <a:rPr lang="en-US" dirty="0">
                <a:latin typeface="Cambria" panose="02040503050406030204" pitchFamily="18" charset="0"/>
              </a:rPr>
              <a:t>for each child to use as a reference for words and phrases.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mbria" panose="02040503050406030204" pitchFamily="18" charset="0"/>
              </a:rPr>
              <a:t>It helps enormously if you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  <a:hlinkClick r:id="rId2"/>
              </a:rPr>
              <a:t>give out any kind of tokens </a:t>
            </a:r>
            <a:r>
              <a:rPr lang="en-US" dirty="0">
                <a:latin typeface="Cambria" panose="02040503050406030204" pitchFamily="18" charset="0"/>
              </a:rPr>
              <a:t>while you are going through the various scenarios.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mbria" panose="02040503050406030204" pitchFamily="18" charset="0"/>
              </a:rPr>
              <a:t>Visit my website, autismteachingstrategies.com, for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  <a:hlinkClick r:id="rId3"/>
              </a:rPr>
              <a:t>lots more free materials </a:t>
            </a:r>
            <a:r>
              <a:rPr lang="en-US" dirty="0">
                <a:latin typeface="Cambria" panose="02040503050406030204" pitchFamily="18" charset="0"/>
              </a:rPr>
              <a:t>on social communication, as well as links to </a:t>
            </a:r>
            <a:r>
              <a:rPr lang="en-US" dirty="0">
                <a:latin typeface="Cambria" panose="02040503050406030204" pitchFamily="18" charset="0"/>
                <a:hlinkClick r:id="rId4"/>
              </a:rPr>
              <a:t>my children’s books </a:t>
            </a:r>
            <a:r>
              <a:rPr lang="en-US" dirty="0">
                <a:latin typeface="Cambria" panose="02040503050406030204" pitchFamily="18" charset="0"/>
              </a:rPr>
              <a:t>published by Jessica Kingsley.</a:t>
            </a:r>
          </a:p>
          <a:p>
            <a:pPr marL="342900" indent="-342900">
              <a:buAutoNum type="arabicPeriod"/>
            </a:pPr>
            <a:endParaRPr lang="en-US" dirty="0">
              <a:latin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  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</a:rPr>
              <a:t>Joel Shaul, LCSW</a:t>
            </a:r>
            <a:endParaRPr lang="en-US" sz="2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29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2593">
            <a:off x="-25108" y="1019648"/>
            <a:ext cx="6248400" cy="4722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38800" y="187909"/>
            <a:ext cx="34290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300" dirty="0">
                <a:solidFill>
                  <a:prstClr val="white"/>
                </a:solidFill>
                <a:latin typeface="Cambria" panose="02040503050406030204" pitchFamily="18" charset="0"/>
              </a:rPr>
              <a:t>Some words you can use–</a:t>
            </a:r>
          </a:p>
          <a:p>
            <a:pPr algn="r"/>
            <a:endParaRPr lang="en-US" sz="3300" dirty="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algn="r"/>
            <a:r>
              <a:rPr lang="en-US" sz="3300" dirty="0">
                <a:solidFill>
                  <a:prstClr val="white"/>
                </a:solidFill>
                <a:latin typeface="Cambria" panose="02040503050406030204" pitchFamily="18" charset="0"/>
              </a:rPr>
              <a:t> The adult with you can give you this sheet for some ideas.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38E5F-49FF-485C-A2BF-78F8070735C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6812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://1.bp.blogspot.com/_2kjisMm3M9Y/R1DgaSEF-UI/AAAAAAAACEs/6hMxsZRvLoE/s400/VV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6" y="1038158"/>
            <a:ext cx="5847226" cy="481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2000" y="1219200"/>
              <a:ext cx="2057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Something nice you could say </a:t>
              </a:r>
              <a:r>
                <a:rPr lang="en-US" sz="2200" dirty="0"/>
                <a:t>about what</a:t>
              </a:r>
            </a:p>
            <a:p>
              <a:pPr algn="ctr"/>
              <a:r>
                <a:rPr lang="en-US" sz="2200" dirty="0"/>
                <a:t> 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A question you could ask </a:t>
              </a:r>
              <a:r>
                <a:rPr lang="en-US" sz="2200" dirty="0"/>
                <a:t>about what you see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61846" y="2438400"/>
            <a:ext cx="2438399" cy="1676400"/>
            <a:chOff x="10020300" y="3670300"/>
            <a:chExt cx="2438399" cy="1676400"/>
          </a:xfrm>
        </p:grpSpPr>
        <p:sp>
          <p:nvSpPr>
            <p:cNvPr id="5" name="Oval Callout 4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87000" y="3921204"/>
              <a:ext cx="19811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Looks like you’re into Batman.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14246" y="3733800"/>
            <a:ext cx="2438399" cy="1676400"/>
            <a:chOff x="10020300" y="3670300"/>
            <a:chExt cx="2438399" cy="1676400"/>
          </a:xfrm>
        </p:grpSpPr>
        <p:sp>
          <p:nvSpPr>
            <p:cNvPr id="16" name="Oval Callout 15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87000" y="4203700"/>
              <a:ext cx="1981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Cool shirt.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53200" y="4876800"/>
            <a:ext cx="2438399" cy="1676400"/>
            <a:chOff x="10020300" y="3670300"/>
            <a:chExt cx="2438399" cy="1676400"/>
          </a:xfrm>
        </p:grpSpPr>
        <p:sp>
          <p:nvSpPr>
            <p:cNvPr id="25" name="Oval Callout 24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87000" y="4203700"/>
              <a:ext cx="19811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Where did you get that shirt?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76114" y="0"/>
            <a:ext cx="4613892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Cambria" panose="02040503050406030204" pitchFamily="18" charset="0"/>
              </a:rPr>
              <a:t>Example: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(keep clicking to make various text options appear)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C891C0-B254-4070-A60D-582A52399C0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5758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Something nice you could say </a:t>
              </a:r>
              <a:r>
                <a:rPr lang="en-US" sz="2200" dirty="0"/>
                <a:t>about what </a:t>
              </a:r>
            </a:p>
            <a:p>
              <a:pPr algn="ctr"/>
              <a:r>
                <a:rPr lang="en-US" sz="2200" dirty="0"/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A question you could ask </a:t>
              </a:r>
              <a:r>
                <a:rPr lang="en-US" sz="2200" dirty="0"/>
                <a:t>about what you see</a:t>
              </a:r>
            </a:p>
          </p:txBody>
        </p:sp>
      </p:grpSp>
      <p:pic>
        <p:nvPicPr>
          <p:cNvPr id="11" name="Picture 4" descr="MadelineHomecoming2007.jpg image by EmArtiste"/>
          <p:cNvPicPr>
            <a:picLocks noChangeAspect="1" noChangeArrowheads="1"/>
          </p:cNvPicPr>
          <p:nvPr/>
        </p:nvPicPr>
        <p:blipFill>
          <a:blip r:embed="rId2" cstate="email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4572000" cy="528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36783" y="152400"/>
            <a:ext cx="7345217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300" dirty="0">
                <a:latin typeface="Cambria" panose="02040503050406030204" pitchFamily="18" charset="0"/>
              </a:rPr>
              <a:t>Now, try these on your own!  Good luck!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03BA8-015D-4E49-A907-B9F754511DC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10695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arm3.static.flickr.com/2456/3740230966_4d4f2c3e3d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2" y="1600200"/>
            <a:ext cx="5829560" cy="377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Something nice you could say </a:t>
              </a:r>
              <a:r>
                <a:rPr lang="en-US" sz="2200" dirty="0"/>
                <a:t>about what </a:t>
              </a:r>
            </a:p>
            <a:p>
              <a:pPr algn="ctr"/>
              <a:r>
                <a:rPr lang="en-US" sz="2200" dirty="0"/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A question you could ask </a:t>
              </a:r>
              <a:r>
                <a:rPr lang="en-US" sz="2200" dirty="0"/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3218B02-56B6-4A70-852B-2260A2B3333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890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2" descr="http://www.kidzfunonline.com/wp-content/uploads/2010/07/DSC04066_edited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5800"/>
            <a:ext cx="4820064" cy="571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192237-1186-4983-8BBC-5CBF1EA86E3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0770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all.jpg image by dezb9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715000" cy="571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51553-2431-4DFE-A075-440A18FC3A6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03874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arm1.static.flickr.com/218/488564288_cd886b556b.jpg?v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60713"/>
            <a:ext cx="5791200" cy="559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Something nice you could say </a:t>
              </a:r>
              <a:r>
                <a:rPr lang="en-US" sz="2200" dirty="0"/>
                <a:t>about what </a:t>
              </a:r>
            </a:p>
            <a:p>
              <a:pPr algn="ctr"/>
              <a:r>
                <a:rPr lang="en-US" sz="2200" dirty="0"/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A question you could ask </a:t>
              </a:r>
              <a:r>
                <a:rPr lang="en-US" sz="2200" dirty="0"/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358FD4-2AE8-45F0-AD41-C632163013C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4294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edia5.dropshots.com/photos/149015/20080507/b_1844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6183992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Something nice you could say </a:t>
              </a:r>
              <a:r>
                <a:rPr lang="en-US" sz="2200" dirty="0"/>
                <a:t>about what </a:t>
              </a:r>
            </a:p>
            <a:p>
              <a:pPr algn="ctr"/>
              <a:r>
                <a:rPr lang="en-US" sz="2200" dirty="0"/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A question you could ask </a:t>
              </a:r>
              <a:r>
                <a:rPr lang="en-US" sz="2200" dirty="0"/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AAD77-2E64-4ACA-84DA-5F8F1D07BC5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7087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6" descr="http://media.nscdn.com/uploads/cache/images/1280281424-892004-600x902-1280280795IMGP67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24" y="830037"/>
            <a:ext cx="4745576" cy="58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362BAA1-C388-490C-AE52-2A05C1C1553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94864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12" descr="http://sphotos.ak.fbcdn.net/hphotos-ak-ash2/hs016.ash2/34145_402870654038_597944038_4610123_3541774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2" y="974784"/>
            <a:ext cx="3755916" cy="562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55534B-BBA0-4884-9BA8-21D00F0B983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2899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16200000">
            <a:off x="1143001" y="-1147011"/>
            <a:ext cx="6858000" cy="9144000"/>
            <a:chOff x="0" y="0"/>
            <a:chExt cx="6858000" cy="9144000"/>
          </a:xfrm>
        </p:grpSpPr>
        <p:sp>
          <p:nvSpPr>
            <p:cNvPr id="3" name="TextBox 2"/>
            <p:cNvSpPr txBox="1"/>
            <p:nvPr/>
          </p:nvSpPr>
          <p:spPr>
            <a:xfrm>
              <a:off x="518125" y="304800"/>
              <a:ext cx="595887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Question/Compliment/Comment Helper Page</a:t>
              </a:r>
            </a:p>
            <a:p>
              <a:pPr algn="ctr"/>
              <a:r>
                <a:rPr lang="en-US" sz="1200" i="1" dirty="0"/>
                <a:t>USE THIS AS A VISUAL PROMPT AS  NEEDED IN CONVERSATION PRACTICE AND ROLE PLAYS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69795" y="1066800"/>
              <a:ext cx="2197205" cy="553998"/>
            </a:xfrm>
            <a:prstGeom prst="rect">
              <a:avLst/>
            </a:prstGeom>
            <a:solidFill>
              <a:srgbClr val="FFCCCC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Do you like...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95600" y="1066800"/>
              <a:ext cx="3739293" cy="553998"/>
            </a:xfrm>
            <a:prstGeom prst="rect">
              <a:avLst/>
            </a:prstGeom>
            <a:solidFill>
              <a:srgbClr val="FFFF99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What is your favorite…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1948" y="1808202"/>
              <a:ext cx="4374852" cy="553998"/>
            </a:xfrm>
            <a:prstGeom prst="rect">
              <a:avLst/>
            </a:prstGeom>
            <a:solidFill>
              <a:srgbClr val="99FF99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What do you think about…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5416" y="2494002"/>
              <a:ext cx="2437334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How did you…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86782" y="2514600"/>
              <a:ext cx="2656818" cy="55399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When did you…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5262" y="1808202"/>
              <a:ext cx="1534138" cy="553998"/>
            </a:xfrm>
            <a:prstGeom prst="rect">
              <a:avLst/>
            </a:prstGeom>
            <a:solidFill>
              <a:srgbClr val="66FFFF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Where…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" y="914400"/>
              <a:ext cx="6381750" cy="228600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1221" y="3505200"/>
              <a:ext cx="885179" cy="55399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Cool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66950" y="3505200"/>
              <a:ext cx="1723357" cy="553998"/>
            </a:xfrm>
            <a:prstGeom prst="rect">
              <a:avLst/>
            </a:prstGeom>
            <a:solidFill>
              <a:srgbClr val="FF99CC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Awesome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40419" y="3505200"/>
              <a:ext cx="1860381" cy="553998"/>
            </a:xfrm>
            <a:prstGeom prst="rect">
              <a:avLst/>
            </a:prstGeom>
            <a:solidFill>
              <a:srgbClr val="CCECFF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Interesting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" y="4246602"/>
              <a:ext cx="2618922" cy="553998"/>
            </a:xfrm>
            <a:prstGeom prst="rect">
              <a:avLst/>
            </a:prstGeom>
            <a:solidFill>
              <a:srgbClr val="DFFF85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I like how you…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5008602"/>
              <a:ext cx="3767634" cy="5539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You know a lot about…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22072" y="4246602"/>
              <a:ext cx="2720232" cy="553998"/>
            </a:xfrm>
            <a:prstGeom prst="rect">
              <a:avLst/>
            </a:prstGeom>
            <a:solidFill>
              <a:srgbClr val="CCFFFF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You’re good at…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36472" y="5029200"/>
              <a:ext cx="1948482" cy="55399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I like your…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" y="3409950"/>
              <a:ext cx="6381750" cy="228600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" y="5999202"/>
              <a:ext cx="4563109" cy="553998"/>
            </a:xfrm>
            <a:prstGeom prst="rect">
              <a:avLst/>
            </a:prstGeom>
            <a:solidFill>
              <a:srgbClr val="D0E0F4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Tell me something about …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72539" y="6724650"/>
              <a:ext cx="4456861" cy="55399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I noticed you seem to like…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" y="7427952"/>
              <a:ext cx="4497578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I’m wondering about your…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33600" y="8132802"/>
              <a:ext cx="4472378" cy="553998"/>
            </a:xfrm>
            <a:prstGeom prst="rect">
              <a:avLst/>
            </a:prstGeom>
            <a:solidFill>
              <a:srgbClr val="33CCFF"/>
            </a:solidFill>
            <a:ln w="31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/>
                <a:t>You said something about…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81000" y="5867400"/>
              <a:ext cx="6381750" cy="297180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400000">
              <a:off x="-563657" y="7201808"/>
              <a:ext cx="1574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FRIENDLY COMMENTS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400000">
              <a:off x="-351863" y="4306208"/>
              <a:ext cx="1133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COMPLIMENTS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5400000">
              <a:off x="-244271" y="1944008"/>
              <a:ext cx="9179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QUESTIONS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16247" y="8896056"/>
              <a:ext cx="86883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</a:rPr>
                <a:t>© Joel Shaul, 2010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0"/>
              <a:ext cx="6858000" cy="914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797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http://sphotos.ak.fbcdn.net/hphotos-ak-snc4/hs013.snc4/34023_402870719038_597944038_4610129_7048125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6136641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38200" y="12192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93C4AF4-2C61-45EA-B8B0-DC1F8FB4889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676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sphotos.ak.fbcdn.net/hphotos-ak-snc4/hs095.snc4/36112_402870504038_597944038_4610107_3173325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21" y="1563350"/>
            <a:ext cx="5909356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17F1D9A-2FBD-47C5-97D6-D885867023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63938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photos.ak.fbcdn.net/hphotos-ak-snc4/hs109.snc4/35790_402870524038_597944038_4610109_8378183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6281299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ABB66-6EFC-460B-94C6-58718DB52EC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6389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tacysbigpicture.typepad.com/.a/6a00d8341cf8e053ef011279190b3d28a4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5150"/>
            <a:ext cx="6426506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3EB0E-4FCB-4D7B-A69E-62B1D37DB39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9697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danzfamily.com/archives/blogphotos/08/946-drew-new-shoes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5900"/>
            <a:ext cx="6197598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EAC2E-DC24-45AF-B2AC-81F81E004A4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4027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hotos23.flickr.com/28734161_1f6df71bb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44" y="1675150"/>
            <a:ext cx="6235263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57F08-89EB-4729-88F2-44A4ECDE21B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4783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June_9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627017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1FE38DB-88AB-404D-92F2-BE11EEAB6F8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6019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96" y="1258550"/>
            <a:ext cx="6139204" cy="45602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2E19E-E944-40F5-A8FA-B33C9E28224A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68889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1.bp.blogspot.com/_vlbCSq9f-VE/S3yCJ1IPM5I/AAAAAAAAAfI/6aGk1WcteMQ/s320/0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1" y="1181100"/>
            <a:ext cx="52578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793C27A-B18A-4457-885A-361790C2D45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0984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1.bp.blogspot.com/_QH0Xe6yqrnw/S7kElSZsiaI/AAAAAAAABL4/F3z1mSk_e5k/s400/Dad%27s+sweat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5862492" cy="565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38200" y="12192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7908D22-2253-4EF3-8CB2-27D66F001A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6622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4191000" cy="3116384"/>
            <a:chOff x="0" y="0"/>
            <a:chExt cx="9222829" cy="6858000"/>
          </a:xfrm>
        </p:grpSpPr>
        <p:pic>
          <p:nvPicPr>
            <p:cNvPr id="19" name="Picture 5" descr="C:\Users\Joel\Documents\1 Joel's saved instructional content 1-31-10\0 Photos How to use stuff\IMG_286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2282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800" y="1612900"/>
              <a:ext cx="4429125" cy="331877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953000" y="4953000"/>
            <a:ext cx="3000815" cy="1828800"/>
            <a:chOff x="2364175" y="3967350"/>
            <a:chExt cx="4648200" cy="3195450"/>
          </a:xfrm>
        </p:grpSpPr>
        <p:grpSp>
          <p:nvGrpSpPr>
            <p:cNvPr id="23" name="Group 22"/>
            <p:cNvGrpSpPr/>
            <p:nvPr/>
          </p:nvGrpSpPr>
          <p:grpSpPr>
            <a:xfrm>
              <a:off x="3048000" y="5257800"/>
              <a:ext cx="3294530" cy="1905000"/>
              <a:chOff x="286870" y="381000"/>
              <a:chExt cx="8857130" cy="5791200"/>
            </a:xfrm>
          </p:grpSpPr>
          <p:grpSp>
            <p:nvGrpSpPr>
              <p:cNvPr id="30" name="Group 8"/>
              <p:cNvGrpSpPr/>
              <p:nvPr/>
            </p:nvGrpSpPr>
            <p:grpSpPr>
              <a:xfrm>
                <a:off x="286870" y="381000"/>
                <a:ext cx="8857130" cy="5791200"/>
                <a:chOff x="-914400" y="1524000"/>
                <a:chExt cx="8857130" cy="5791200"/>
              </a:xfrm>
            </p:grpSpPr>
            <p:pic>
              <p:nvPicPr>
                <p:cNvPr id="32" name="Picture 2" descr="http://thumb7.shutterstock.com/display_pic_with_logo/506521/506521,1322580072,1/stock-photo-back-view-of-multimedia-projector-on-white-background-89792506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14400" y="1524000"/>
                  <a:ext cx="8857130" cy="57912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4114800"/>
                  <a:ext cx="6553200" cy="1171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1" name="Picture 2" descr="http://beafunmum.com/wp-content/uploads/2010/04/fast-forward-stop-play1-1023x335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945528"/>
                <a:ext cx="1828800" cy="598874"/>
              </a:xfrm>
              <a:prstGeom prst="rect">
                <a:avLst/>
              </a:prstGeom>
              <a:noFill/>
              <a:scene3d>
                <a:camera prst="perspectiveRelaxed"/>
                <a:lightRig rig="threePt" dir="t"/>
              </a:scene3d>
            </p:spPr>
          </p:pic>
        </p:grpSp>
        <p:cxnSp>
          <p:nvCxnSpPr>
            <p:cNvPr id="24" name="Straight Connector 23"/>
            <p:cNvCxnSpPr/>
            <p:nvPr/>
          </p:nvCxnSpPr>
          <p:spPr>
            <a:xfrm>
              <a:off x="2364175" y="3967350"/>
              <a:ext cx="2053027" cy="144285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>
            <a:xfrm flipH="1">
              <a:off x="4959348" y="3967350"/>
              <a:ext cx="2053027" cy="144285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>
              <a:off x="3509686" y="4049114"/>
              <a:ext cx="988495" cy="118051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flipH="1">
              <a:off x="4897130" y="4008233"/>
              <a:ext cx="988495" cy="118051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>
              <a:off x="4317464" y="4442619"/>
              <a:ext cx="304152" cy="65584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>
            <a:xfrm flipH="1">
              <a:off x="4765785" y="4451140"/>
              <a:ext cx="304152" cy="65584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pic>
        <p:nvPicPr>
          <p:cNvPr id="34" name="Picture 2" descr="http://www.wpclipart.com/office/presentation/projector_screen_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1"/>
          <a:stretch>
            <a:fillRect/>
          </a:stretch>
        </p:blipFill>
        <p:spPr bwMode="auto">
          <a:xfrm>
            <a:off x="4572000" y="2850622"/>
            <a:ext cx="3590133" cy="2635778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44" y="3364105"/>
            <a:ext cx="2628956" cy="196989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rot="10800000">
            <a:off x="4178300" y="-207319"/>
            <a:ext cx="3775515" cy="3200399"/>
            <a:chOff x="948885" y="3276600"/>
            <a:chExt cx="3775515" cy="3200399"/>
          </a:xfrm>
        </p:grpSpPr>
        <p:sp>
          <p:nvSpPr>
            <p:cNvPr id="39" name="Right Arrow 38"/>
            <p:cNvSpPr/>
            <p:nvPr/>
          </p:nvSpPr>
          <p:spPr>
            <a:xfrm>
              <a:off x="948885" y="3276600"/>
              <a:ext cx="3775515" cy="32003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 rot="10800000">
              <a:off x="1282094" y="4082361"/>
              <a:ext cx="2829262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dirty="0">
                  <a:solidFill>
                    <a:srgbClr val="FFFF00"/>
                  </a:solidFill>
                  <a:latin typeface="Cambria" panose="02040503050406030204" pitchFamily="18" charset="0"/>
                </a:rPr>
                <a:t>Show it on a small computer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66801" y="3505201"/>
            <a:ext cx="3775515" cy="3200399"/>
            <a:chOff x="948885" y="3276600"/>
            <a:chExt cx="3775515" cy="3200399"/>
          </a:xfrm>
        </p:grpSpPr>
        <p:sp>
          <p:nvSpPr>
            <p:cNvPr id="43" name="Right Arrow 42"/>
            <p:cNvSpPr/>
            <p:nvPr/>
          </p:nvSpPr>
          <p:spPr>
            <a:xfrm>
              <a:off x="948885" y="3276600"/>
              <a:ext cx="3775515" cy="32003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2094" y="4302203"/>
              <a:ext cx="28292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dirty="0">
                  <a:solidFill>
                    <a:srgbClr val="FFFF00"/>
                  </a:solidFill>
                  <a:latin typeface="Cambria" panose="02040503050406030204" pitchFamily="18" charset="0"/>
                </a:rPr>
                <a:t>Project it on a screen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370D6C8-7A15-48FE-A940-72B3226DF9B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665452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40" y="838200"/>
            <a:ext cx="6742760" cy="57002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8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://blog.artprize.org/wp-content/uploads/2009/09/wristban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9"/>
          <a:stretch/>
        </p:blipFill>
        <p:spPr bwMode="auto">
          <a:xfrm>
            <a:off x="512449" y="457200"/>
            <a:ext cx="5070977" cy="580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A0F34-883E-462D-AA2A-906E26829BC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47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pinksugarbakery.com/zencart/images/link-bracelet-on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578403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7BB4014-4A58-4E70-A9C2-FE833A5573F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5414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media.masslive.com/entertainment/photo/unlisted-ring-2jpg-ac8127ce66798200_large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60120"/>
            <a:ext cx="6515100" cy="521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F150447-F2DA-4A8E-BB18-15B4662550D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0562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3.bp.blogspot.com/_V7lJdZi_T9A/S7lR7T1SPGI/AAAAAAAASHg/Sbgdyumh_xI/s1600/Daneen+Baird+in+Kate+Spade+Leisl+Eyeglass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8500"/>
            <a:ext cx="7661488" cy="247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3F8C456-5E70-4C4D-B458-A4E10683B0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2876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t2.gstatic.com/images?q=tbn:otyq1QpFHNEfnM:http://img99.imageshack.us/img99/9905/rallytimerbb2.jpg&amp;t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" y="1765300"/>
            <a:ext cx="5357636" cy="4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222F83F-C051-471B-B1B1-3B474A1D760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6077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B93B9-1138-404F-87DD-79411C255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3113" y="1872191"/>
            <a:ext cx="5771845" cy="32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D16F6B0-7A59-4145-9A58-32C882C3576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3686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C:\Users\Joel\AppData\Local\Microsoft\Windows\Temporary Internet Files\Content.IE5\PCI1B307\MP90042219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55626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1AD8A0A-3415-492B-9E83-0496457A224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435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52084-B8F9-4EBB-906E-D9CBC7029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15" y="880724"/>
            <a:ext cx="3824685" cy="5096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873E691-E5E9-485E-8A3A-22DBBFCE5F1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122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90DA597-B0CF-4B98-A743-283D800CC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3046" y="1645388"/>
            <a:ext cx="4261509" cy="399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B32A8C2-427E-4968-B201-5F9B8C72210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98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6318">
            <a:off x="69683" y="2601787"/>
            <a:ext cx="4822544" cy="359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376">
            <a:off x="4552751" y="2713199"/>
            <a:ext cx="4824256" cy="359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3665">
            <a:off x="4099027" y="231097"/>
            <a:ext cx="4836488" cy="3593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632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Cambria" panose="02040503050406030204" pitchFamily="18" charset="0"/>
              </a:rPr>
              <a:t>You can also print out the pages.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7EC97-C6EF-4D50-A254-616C8C3CBC7A}"/>
              </a:ext>
            </a:extLst>
          </p:cNvPr>
          <p:cNvSpPr/>
          <p:nvPr/>
        </p:nvSpPr>
        <p:spPr>
          <a:xfrm>
            <a:off x="4397873" y="664536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5117290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9C6A45-2ACF-4D39-8158-64CF25872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37537"/>
            <a:ext cx="5570438" cy="393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FDBFA-D1C3-4CF9-B489-14067C1B88E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6595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4528E2-4092-474A-9ED0-0E1633F6B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58" y="1143000"/>
            <a:ext cx="4931488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844E731-46D2-4623-913D-87E875AA6C7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0076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Joel\Documents\1 Joel's saved instructional content 1-31-10\Gretchen's pictures second batch\Gretchen social skills photos\DSC_0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648829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680092-D77D-4955-BD04-C4ADE06C218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3424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jenius.com.au/images_2010/jenius_tasteofsydney2010_cutou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46" y="533400"/>
            <a:ext cx="5365014" cy="594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1D6DB35-ACE4-4247-B5EF-A011B0FBDE4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26523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xenophilius.files.wordpress.com/2009/01/44384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6246605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BE2D455-DE79-4C74-9FF2-08158B976E3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72433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oel\AppData\Local\Microsoft\Windows\Temporary Internet Files\Content.IE5\63ZF1NLG\MP900289485[1].jpg"/>
          <p:cNvPicPr>
            <a:picLocks noChangeAspect="1" noChangeArrowheads="1"/>
          </p:cNvPicPr>
          <p:nvPr/>
        </p:nvPicPr>
        <p:blipFill>
          <a:blip r:embed="rId2" cstate="email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46" y="762000"/>
            <a:ext cx="563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6FC0321-0F71-4A5D-AA70-A1E290CFE8D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24600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9B0DD0-D256-497D-AE6B-0BBAE0E7C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67065" y="1582479"/>
            <a:ext cx="6017389" cy="352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6D850D-B9A2-4E71-9C42-3C360881012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7432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SEKQHPXE\MP90034150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22889"/>
            <a:ext cx="5562600" cy="576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FFD8E-8B81-4BCC-8017-0C4365C00FE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0607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Joel\AppData\Local\Microsoft\Windows\Temporary Internet Files\Content.IE5\FPCLZE64\MP9003090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882" y="1383901"/>
            <a:ext cx="6557225" cy="433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1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:\Users\Joel\AppData\Local\Microsoft\Windows\Temporary Internet Files\Content.IE5\SEKQHPXE\MP900422774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330696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221163C-EB84-49B4-B485-3245D36B4C8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9115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76200"/>
            <a:ext cx="25908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chemeClr val="bg1"/>
                </a:solidFill>
                <a:latin typeface="Cambria" panose="02040503050406030204" pitchFamily="18" charset="0"/>
              </a:rPr>
              <a:t>People’s minds fill up with the things they like.</a:t>
            </a:r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6626" y="304800"/>
            <a:ext cx="8504226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1539330" y="794733"/>
            <a:ext cx="1829803" cy="14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30" y="935690"/>
            <a:ext cx="1282168" cy="17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382" y="2242056"/>
            <a:ext cx="1464013" cy="10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1748754" y="2837856"/>
            <a:ext cx="1984056" cy="14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5234" y="1935126"/>
            <a:ext cx="1597766" cy="13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5BDE9E-D2FA-44E8-817D-09287A8610E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72484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Joel\AppData\Local\Microsoft\Windows\Temporary Internet Files\Content.IE5\FPCLZE64\MP900426548[1]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1371600"/>
            <a:ext cx="5632835" cy="468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ABC3B-FC1E-4D63-89B9-FC98A296ADA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989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abble.com/CS/blogs/homework/germs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5715000" cy="550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50410E9-DFDE-4450-AD8B-2AD082632E8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3175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Joel\AppData\Local\Microsoft\Windows\Temporary Internet Files\Content.IE5\9LWYWILP\MP900049596[1]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76" y="1296650"/>
            <a:ext cx="6019800" cy="503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F3C947E-791D-4DBC-80A9-2EEE4883716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7612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orileeknits.files.wordpress.com/2010/06/100_1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6516434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26465-BF75-4373-AAFE-6B35237041B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5236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lace-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0135"/>
            <a:ext cx="4798824" cy="605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2E52D30-3DCE-492F-9931-E64CEB70DC7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3502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rian-walnuts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399"/>
            <a:ext cx="5562600" cy="554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9EBFB28-4C3E-4142-8E03-A092212DE1D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0911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4" descr="C:\Users\Joel\AppData\Local\Microsoft\Windows\Temporary Internet Files\Content.IE5\CGAFMZBG\MP90040937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6" y="1189632"/>
            <a:ext cx="4344516" cy="524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8073C5-8E07-47A7-9473-722F84E7667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81724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miaroseworld.files.wordpress.com/2009/10/smil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648081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0F1FB67-9579-4FB3-BEC7-828EBB527FB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25539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Joel\AppData\Local\Microsoft\Windows\Temporary Internet Files\Content.IE5\PCI1B307\MP90040019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1" y="1409700"/>
            <a:ext cx="60007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BC430-3D4D-497E-952B-FD4622B7DFF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0623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06175"/>
            <a:ext cx="6492803" cy="50845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A811B3A-36AC-428A-A008-E9F6EEBE741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1128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5107008" y="1960619"/>
            <a:ext cx="2515653" cy="18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-84281"/>
            <a:ext cx="35418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chemeClr val="bg1"/>
                </a:solidFill>
                <a:latin typeface="Cambria" panose="02040503050406030204" pitchFamily="18" charset="0"/>
              </a:rPr>
              <a:t>Then, people like to talk about these things they like.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0" y="5791200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mbria" panose="02040503050406030204" pitchFamily="18" charset="0"/>
              </a:rPr>
              <a:t>Which of these things do you like to talk about?</a:t>
            </a:r>
          </a:p>
        </p:txBody>
      </p:sp>
      <p:pic>
        <p:nvPicPr>
          <p:cNvPr id="17" name="Picture 16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1037490" y="3604660"/>
            <a:ext cx="1914293" cy="13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8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photos.ak.fbcdn.net/hphotos-ak-snc4/hs141.snc4/36426_402870659038_597944038_4610124_4822153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4500"/>
            <a:ext cx="6281298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DDF181C-8094-4635-A33B-DBA5D0A2138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94844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9LWYWILP\MP90043949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6" y="1449050"/>
            <a:ext cx="6049256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C466C79-D314-4C12-B039-64F1EA6F392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6285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15" descr="C:\Users\Joel\AppData\Local\Microsoft\Windows\Temporary Internet Files\Content.IE5\F9QA6TEB\MP90040715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6" y="914400"/>
            <a:ext cx="3729092" cy="559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C94901-87E8-4899-8AE7-134C1ED8BB1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58204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maroos.act.edu.au/__data/assets/image/0003/6879/Boys_Rea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95622"/>
            <a:ext cx="7055808" cy="41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6FAC851-5C66-4624-B755-F768ABE325F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3546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rconigraph.com/vce/lego/legot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69" y="2133600"/>
            <a:ext cx="7817699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F2AEA6C-01DF-4E28-933A-F553DFAB2D7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2104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4 - TEN Vintage Marbles 1950-1960&amp;#039;s ">
            <a:extLst>
              <a:ext uri="{FF2B5EF4-FFF2-40B4-BE49-F238E27FC236}">
                <a16:creationId xmlns:a16="http://schemas.microsoft.com/office/drawing/2014/main" id="{C129EBAB-D5AA-4CFB-873E-7A9DC02E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6842" y="1622425"/>
            <a:ext cx="505460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7EEB5A1-9E2E-4E47-B7EC-0372AEA890C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911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5A29E-9F58-4E13-A14C-8C406DD27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98777" y="1143000"/>
            <a:ext cx="4105590" cy="500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E51D45D-CE74-492F-8421-D9EE9E9491E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7807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4E797A-F63D-424F-84DE-27E7F413A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1143000"/>
            <a:ext cx="3693240" cy="450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72DF30C-57E9-4506-B925-1B66DDFBE22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5656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tavazza.myweb.uga.edu/foto2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10269"/>
          <a:stretch>
            <a:fillRect/>
          </a:stretch>
        </p:blipFill>
        <p:spPr bwMode="auto">
          <a:xfrm>
            <a:off x="512462" y="1560850"/>
            <a:ext cx="5989027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01A9DA8-F3F9-4B36-8020-92ED10DF6C8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421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farm3.static.flickr.com/2225/2063804825_284b3a2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" y="952225"/>
            <a:ext cx="4986614" cy="546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04" y="4026992"/>
            <a:ext cx="1412535" cy="9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1" y="1949138"/>
            <a:ext cx="2463799" cy="169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D0888B-48AC-4D9F-92FC-8AF3F30E25E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1676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2" descr="http://sphotos.ak.fbcdn.net/hphotos-ak-snc4/hs097.snc4/36235_402870459038_597944038_4610101_4572568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91412"/>
            <a:ext cx="4375374" cy="513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5648DD-1873-4447-9B27-82A4C26F4DA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2781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2" descr="http://media-cdn.tripadvisor.com/media/photo-s/01/1b/60/ab/my-daughter-holding-maev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9" y="885961"/>
            <a:ext cx="4269782" cy="554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974D93-396A-49C9-9D87-0C10D67F596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256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bc.qld.edu.au/assets/files/co_curricular_activities.robotics_club/robotics2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23" y="1384300"/>
            <a:ext cx="5419514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EFC5D-4F11-4564-8A52-94B39AC8F6FA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8505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2" descr="http://www.bbc.qld.edu.au/assets/files/co_curricular_activities.robotics_club/robotics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11" y="914400"/>
            <a:ext cx="3200400" cy="551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77E147-1518-4378-B025-32B82C94CC0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75577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7522" y="2451863"/>
            <a:ext cx="6309907" cy="29202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F0E59FB-F1FA-4FCE-A462-D5512ABB75C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6567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gribayusa.biz/geo/sale_images/becker_champ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6052658" cy="419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9E92B32-2E2B-444B-8654-985189AEE1D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2880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leptrap.jpg image by jme924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6318998" cy="441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5073C2B-F164-4C33-BE8C-6F8F33A60D3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3023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2" descr="http://www.alaffia.com/blog/wp-content/uploads/2009/08/seeking-shade-edmonds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" y="685800"/>
            <a:ext cx="4191000" cy="55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684458-980D-414D-9D9B-E5BD0866C55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9085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2" descr="http://www.helencheng.net/photos/2006-12-23-christmas/IMG_163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296650"/>
            <a:ext cx="4386262" cy="467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0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riccineer.com/wp-content/uploads/2009/05/farmers-market-snapper-1024x759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5938838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8AF0502-C211-477D-8E35-7C4AE908BC9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3914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1053824" y="3735603"/>
            <a:ext cx="1765464" cy="13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5171841" y="1727899"/>
            <a:ext cx="2527680" cy="19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F79F94-776F-4704-893A-111461D8E89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2932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SC00002-3.jpg image by mic1992f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46" y="810346"/>
            <a:ext cx="5399954" cy="539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F58D772-CF70-4DD5-BD75-24E79FC50F3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90393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2" descr="http://www.windyridge.school.nz/Cache/Pictures/572975/6_Fathers_day_and_Lexi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2" y="449245"/>
            <a:ext cx="4042407" cy="596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C59B2-7486-4444-B432-8441094C5F6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9408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activerain.com/image_store/uploads/2/1/6/3/3/ar126445586833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71" y="1006866"/>
            <a:ext cx="5328038" cy="530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D49FECB-8412-4D9F-B17B-1205813F249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831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rachealfarms.com/images/SilenceBlueOA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9" y="838200"/>
            <a:ext cx="4690053" cy="531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8CA9AB1-45E0-4314-BAB8-BFB84ACDD80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5657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log.strasburgchildren.com/wp-content/uploads/2010/07/D-Clemons-July-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6186"/>
            <a:ext cx="5029200" cy="584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23B53-D02E-4A44-A5D6-508991212E9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5407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pic>
        <p:nvPicPr>
          <p:cNvPr id="11" name="Picture 11" descr="C:\Users\Joel\AppData\Local\Microsoft\Windows\Temporary Internet Files\Content.IE5\CGAFMZBG\MP90043846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2" y="762000"/>
            <a:ext cx="4495800" cy="567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A8D476-4988-47A4-8D84-678A7B6E998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791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knitspot.com/wp-content/uploads/dailies_2010/hopeBalls04_1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6650"/>
            <a:ext cx="5969000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FC5BC12-0CA7-4861-9F22-9EFE6FCEBE3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78000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PCI1B307\MP90030895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8" y="457200"/>
            <a:ext cx="5168900" cy="580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088204F-5D2A-40FD-820F-BE43649A7A1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01265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CGAFMZBG\MP90017881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649885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9665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974A731-DE05-412E-857D-C9C16731BB2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8069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63ZF1NLG\MP9003089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5973467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56388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221" y="12192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Something nice you could say </a:t>
              </a:r>
              <a:r>
                <a:rPr lang="en-US" sz="2200" dirty="0">
                  <a:solidFill>
                    <a:prstClr val="black"/>
                  </a:solidFill>
                </a:rPr>
                <a:t>about what </a:t>
              </a:r>
            </a:p>
            <a:p>
              <a:pPr algn="ctr"/>
              <a:r>
                <a:rPr lang="en-US" sz="2200" dirty="0">
                  <a:solidFill>
                    <a:prstClr val="black"/>
                  </a:solidFill>
                </a:rPr>
                <a:t>you see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10200" y="25146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295400"/>
              <a:ext cx="18771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A question you could ask </a:t>
              </a:r>
              <a:r>
                <a:rPr lang="en-US" sz="2200" dirty="0">
                  <a:solidFill>
                    <a:prstClr val="black"/>
                  </a:solidFill>
                </a:rPr>
                <a:t>about what you see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83F26-29D7-470A-81E2-C19D83B2728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4951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19602</TotalTime>
  <Words>2903</Words>
  <Application>Microsoft Office PowerPoint</Application>
  <PresentationFormat>On-screen Show (4:3)</PresentationFormat>
  <Paragraphs>477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3" baseType="lpstr">
      <vt:lpstr>Algerian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in the Green Zone</dc:title>
  <dc:creator>Joel</dc:creator>
  <cp:lastModifiedBy>Joel Shaul</cp:lastModifiedBy>
  <cp:revision>530</cp:revision>
  <dcterms:created xsi:type="dcterms:W3CDTF">2011-01-09T16:20:47Z</dcterms:created>
  <dcterms:modified xsi:type="dcterms:W3CDTF">2022-02-20T12:15:49Z</dcterms:modified>
</cp:coreProperties>
</file>