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0" r:id="rId2"/>
    <p:sldId id="353" r:id="rId3"/>
    <p:sldId id="384" r:id="rId4"/>
    <p:sldId id="386" r:id="rId5"/>
    <p:sldId id="387" r:id="rId6"/>
    <p:sldId id="388" r:id="rId7"/>
    <p:sldId id="383" r:id="rId8"/>
    <p:sldId id="366" r:id="rId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9FB"/>
    <a:srgbClr val="C00000"/>
    <a:srgbClr val="FFCDCD"/>
    <a:srgbClr val="FFB7DB"/>
    <a:srgbClr val="EEDCCA"/>
    <a:srgbClr val="FFDCB9"/>
    <a:srgbClr val="C5F1C5"/>
    <a:srgbClr val="EDC9FF"/>
    <a:srgbClr val="B9DC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5223" autoAdjust="0"/>
  </p:normalViewPr>
  <p:slideViewPr>
    <p:cSldViewPr snapToGrid="0">
      <p:cViewPr varScale="1">
        <p:scale>
          <a:sx n="77" d="100"/>
          <a:sy n="77" d="100"/>
        </p:scale>
        <p:origin x="936" y="267"/>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95341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23947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94317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767F-9B6A-4F5A-895A-F0EB1554DEC2}"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01134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3767F-9B6A-4F5A-895A-F0EB1554DEC2}"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11931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3767F-9B6A-4F5A-895A-F0EB1554DEC2}"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99099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3767F-9B6A-4F5A-895A-F0EB1554DEC2}"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42990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3767F-9B6A-4F5A-895A-F0EB1554DEC2}"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112323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3767F-9B6A-4F5A-895A-F0EB1554DEC2}"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83215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3767F-9B6A-4F5A-895A-F0EB1554DEC2}"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38632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3767F-9B6A-4F5A-895A-F0EB1554DEC2}"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06002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767F-9B6A-4F5A-895A-F0EB1554DEC2}" type="datetimeFigureOut">
              <a:rPr lang="en-US" smtClean="0"/>
              <a:t>12/11/2025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9A941-2188-4020-ACC2-E279195B41DA}" type="slidenum">
              <a:rPr lang="en-US" smtClean="0"/>
              <a:t>‹#›</a:t>
            </a:fld>
            <a:endParaRPr lang="en-US"/>
          </a:p>
        </p:txBody>
      </p:sp>
    </p:spTree>
    <p:extLst>
      <p:ext uri="{BB962C8B-B14F-4D97-AF65-F5344CB8AC3E}">
        <p14:creationId xmlns:p14="http://schemas.microsoft.com/office/powerpoint/2010/main" val="3643868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12.png"/><Relationship Id="rId3" Type="http://schemas.openxmlformats.org/officeDocument/2006/relationships/image" Target="../media/image9.png"/><Relationship Id="rId21" Type="http://schemas.openxmlformats.org/officeDocument/2006/relationships/image" Target="../media/image35.svg"/><Relationship Id="rId7" Type="http://schemas.openxmlformats.org/officeDocument/2006/relationships/image" Target="../media/image19.png"/><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image" Target="../media/image23.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1.sv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5.svg"/><Relationship Id="rId24" Type="http://schemas.openxmlformats.org/officeDocument/2006/relationships/image" Target="../media/image38.png"/><Relationship Id="rId5" Type="http://schemas.openxmlformats.org/officeDocument/2006/relationships/image" Target="../media/image18.png"/><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0.png"/><Relationship Id="rId10" Type="http://schemas.openxmlformats.org/officeDocument/2006/relationships/image" Target="../media/image24.png"/><Relationship Id="rId19" Type="http://schemas.openxmlformats.org/officeDocument/2006/relationships/image" Target="../media/image33.sv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C1574-22B0-44C8-81DB-BF0D6BE43A47}"/>
              </a:ext>
            </a:extLst>
          </p:cNvPr>
          <p:cNvSpPr txBox="1"/>
          <p:nvPr/>
        </p:nvSpPr>
        <p:spPr>
          <a:xfrm>
            <a:off x="-43958" y="152453"/>
            <a:ext cx="5227427" cy="1200329"/>
          </a:xfrm>
          <a:prstGeom prst="rect">
            <a:avLst/>
          </a:prstGeom>
          <a:noFill/>
        </p:spPr>
        <p:txBody>
          <a:bodyPr wrap="square" rtlCol="0">
            <a:spAutoFit/>
          </a:bodyPr>
          <a:lstStyle/>
          <a:p>
            <a:pPr algn="r" rtl="1"/>
            <a:r>
              <a:rPr lang="he-IL" sz="2400" dirty="0"/>
              <a:t>*3 כישורים חברתיים "משחקי קופסה" למשחק על מסך מחשב.
*גם: ערכה ליצור בקלות משחק אישי שלך.</a:t>
            </a:r>
            <a:endParaRPr lang="en-US" sz="2400" dirty="0"/>
          </a:p>
        </p:txBody>
      </p:sp>
      <p:sp>
        <p:nvSpPr>
          <p:cNvPr id="10" name="TextBox 9">
            <a:extLst>
              <a:ext uri="{FF2B5EF4-FFF2-40B4-BE49-F238E27FC236}">
                <a16:creationId xmlns:a16="http://schemas.microsoft.com/office/drawing/2014/main" id="{C6DAB015-9DCE-4839-9E5F-3805C79E0625}"/>
              </a:ext>
            </a:extLst>
          </p:cNvPr>
          <p:cNvSpPr txBox="1"/>
          <p:nvPr/>
        </p:nvSpPr>
        <p:spPr>
          <a:xfrm>
            <a:off x="259149" y="5144084"/>
            <a:ext cx="6639618" cy="938719"/>
          </a:xfrm>
          <a:prstGeom prst="rect">
            <a:avLst/>
          </a:prstGeom>
          <a:noFill/>
        </p:spPr>
        <p:txBody>
          <a:bodyPr wrap="square" rtlCol="0">
            <a:spAutoFit/>
          </a:bodyPr>
          <a:lstStyle/>
          <a:p>
            <a:r>
              <a:rPr lang="en-US" sz="5500" dirty="0">
                <a:solidFill>
                  <a:srgbClr val="C00000"/>
                </a:solidFill>
              </a:rPr>
              <a:t>Joel Shaul</a:t>
            </a:r>
          </a:p>
        </p:txBody>
      </p:sp>
      <p:grpSp>
        <p:nvGrpSpPr>
          <p:cNvPr id="22" name="Group 21">
            <a:extLst>
              <a:ext uri="{FF2B5EF4-FFF2-40B4-BE49-F238E27FC236}">
                <a16:creationId xmlns:a16="http://schemas.microsoft.com/office/drawing/2014/main" id="{3CFF7BCD-651C-5C9F-1818-9C8253685A7D}"/>
              </a:ext>
            </a:extLst>
          </p:cNvPr>
          <p:cNvGrpSpPr/>
          <p:nvPr/>
        </p:nvGrpSpPr>
        <p:grpSpPr>
          <a:xfrm>
            <a:off x="5759338" y="251977"/>
            <a:ext cx="3125513" cy="1718292"/>
            <a:chOff x="5759338" y="251977"/>
            <a:chExt cx="3125513" cy="1718292"/>
          </a:xfrm>
        </p:grpSpPr>
        <p:pic>
          <p:nvPicPr>
            <p:cNvPr id="13" name="Picture 12">
              <a:extLst>
                <a:ext uri="{FF2B5EF4-FFF2-40B4-BE49-F238E27FC236}">
                  <a16:creationId xmlns:a16="http://schemas.microsoft.com/office/drawing/2014/main" id="{F659B722-AC05-BA88-D934-687C56CEC8C2}"/>
                </a:ext>
              </a:extLst>
            </p:cNvPr>
            <p:cNvPicPr>
              <a:picLocks noChangeAspect="1"/>
            </p:cNvPicPr>
            <p:nvPr/>
          </p:nvPicPr>
          <p:blipFill>
            <a:blip r:embed="rId2"/>
            <a:stretch>
              <a:fillRect/>
            </a:stretch>
          </p:blipFill>
          <p:spPr>
            <a:xfrm>
              <a:off x="5759338" y="251977"/>
              <a:ext cx="3125513" cy="1718292"/>
            </a:xfrm>
            <a:prstGeom prst="rect">
              <a:avLst/>
            </a:prstGeom>
          </p:spPr>
        </p:pic>
        <p:pic>
          <p:nvPicPr>
            <p:cNvPr id="17" name="Picture 16">
              <a:extLst>
                <a:ext uri="{FF2B5EF4-FFF2-40B4-BE49-F238E27FC236}">
                  <a16:creationId xmlns:a16="http://schemas.microsoft.com/office/drawing/2014/main" id="{28A125B4-FEEC-827A-C791-040C6364F291}"/>
                </a:ext>
              </a:extLst>
            </p:cNvPr>
            <p:cNvPicPr>
              <a:picLocks noChangeAspect="1"/>
            </p:cNvPicPr>
            <p:nvPr/>
          </p:nvPicPr>
          <p:blipFill>
            <a:blip r:embed="rId3"/>
            <a:stretch>
              <a:fillRect/>
            </a:stretch>
          </p:blipFill>
          <p:spPr>
            <a:xfrm>
              <a:off x="6484870" y="425439"/>
              <a:ext cx="1715325" cy="1286493"/>
            </a:xfrm>
            <a:prstGeom prst="rect">
              <a:avLst/>
            </a:prstGeom>
          </p:spPr>
        </p:pic>
      </p:grpSp>
      <p:grpSp>
        <p:nvGrpSpPr>
          <p:cNvPr id="24" name="Group 23">
            <a:extLst>
              <a:ext uri="{FF2B5EF4-FFF2-40B4-BE49-F238E27FC236}">
                <a16:creationId xmlns:a16="http://schemas.microsoft.com/office/drawing/2014/main" id="{C3BBD1F3-C284-F5B1-D0E0-324CB0B79188}"/>
              </a:ext>
            </a:extLst>
          </p:cNvPr>
          <p:cNvGrpSpPr/>
          <p:nvPr/>
        </p:nvGrpSpPr>
        <p:grpSpPr>
          <a:xfrm>
            <a:off x="322644" y="3189113"/>
            <a:ext cx="3125513" cy="1718292"/>
            <a:chOff x="322644" y="3189113"/>
            <a:chExt cx="3125513" cy="1718292"/>
          </a:xfrm>
        </p:grpSpPr>
        <p:pic>
          <p:nvPicPr>
            <p:cNvPr id="14" name="Picture 13">
              <a:extLst>
                <a:ext uri="{FF2B5EF4-FFF2-40B4-BE49-F238E27FC236}">
                  <a16:creationId xmlns:a16="http://schemas.microsoft.com/office/drawing/2014/main" id="{56F5B336-5547-58C7-CE4F-365DD9EEF875}"/>
                </a:ext>
              </a:extLst>
            </p:cNvPr>
            <p:cNvPicPr>
              <a:picLocks noChangeAspect="1"/>
            </p:cNvPicPr>
            <p:nvPr/>
          </p:nvPicPr>
          <p:blipFill>
            <a:blip r:embed="rId2"/>
            <a:stretch>
              <a:fillRect/>
            </a:stretch>
          </p:blipFill>
          <p:spPr>
            <a:xfrm>
              <a:off x="322644" y="3189113"/>
              <a:ext cx="3125513" cy="1718292"/>
            </a:xfrm>
            <a:prstGeom prst="rect">
              <a:avLst/>
            </a:prstGeom>
          </p:spPr>
        </p:pic>
        <p:pic>
          <p:nvPicPr>
            <p:cNvPr id="18" name="Picture 17">
              <a:extLst>
                <a:ext uri="{FF2B5EF4-FFF2-40B4-BE49-F238E27FC236}">
                  <a16:creationId xmlns:a16="http://schemas.microsoft.com/office/drawing/2014/main" id="{78BBD5AB-8D1B-0D53-C7B7-DE1046DD322C}"/>
                </a:ext>
              </a:extLst>
            </p:cNvPr>
            <p:cNvPicPr>
              <a:picLocks noChangeAspect="1"/>
            </p:cNvPicPr>
            <p:nvPr/>
          </p:nvPicPr>
          <p:blipFill>
            <a:blip r:embed="rId4"/>
            <a:stretch>
              <a:fillRect/>
            </a:stretch>
          </p:blipFill>
          <p:spPr>
            <a:xfrm>
              <a:off x="1020548" y="3365444"/>
              <a:ext cx="1719072" cy="1289304"/>
            </a:xfrm>
            <a:prstGeom prst="rect">
              <a:avLst/>
            </a:prstGeom>
          </p:spPr>
        </p:pic>
      </p:grpSp>
      <p:grpSp>
        <p:nvGrpSpPr>
          <p:cNvPr id="23" name="Group 22">
            <a:extLst>
              <a:ext uri="{FF2B5EF4-FFF2-40B4-BE49-F238E27FC236}">
                <a16:creationId xmlns:a16="http://schemas.microsoft.com/office/drawing/2014/main" id="{80EF8244-5A36-F8E4-46C0-3A9777197588}"/>
              </a:ext>
            </a:extLst>
          </p:cNvPr>
          <p:cNvGrpSpPr/>
          <p:nvPr/>
        </p:nvGrpSpPr>
        <p:grpSpPr>
          <a:xfrm>
            <a:off x="3106562" y="1557451"/>
            <a:ext cx="3125513" cy="1718292"/>
            <a:chOff x="2555024" y="1177861"/>
            <a:chExt cx="3125513" cy="1718292"/>
          </a:xfrm>
        </p:grpSpPr>
        <p:pic>
          <p:nvPicPr>
            <p:cNvPr id="15" name="Picture 14">
              <a:extLst>
                <a:ext uri="{FF2B5EF4-FFF2-40B4-BE49-F238E27FC236}">
                  <a16:creationId xmlns:a16="http://schemas.microsoft.com/office/drawing/2014/main" id="{6C595331-DB6F-E14F-D259-0CE0594A966A}"/>
                </a:ext>
              </a:extLst>
            </p:cNvPr>
            <p:cNvPicPr>
              <a:picLocks noChangeAspect="1"/>
            </p:cNvPicPr>
            <p:nvPr/>
          </p:nvPicPr>
          <p:blipFill>
            <a:blip r:embed="rId2"/>
            <a:stretch>
              <a:fillRect/>
            </a:stretch>
          </p:blipFill>
          <p:spPr>
            <a:xfrm>
              <a:off x="2555024" y="1177861"/>
              <a:ext cx="3125513" cy="1718292"/>
            </a:xfrm>
            <a:prstGeom prst="rect">
              <a:avLst/>
            </a:prstGeom>
          </p:spPr>
        </p:pic>
        <p:pic>
          <p:nvPicPr>
            <p:cNvPr id="19" name="Picture 18">
              <a:extLst>
                <a:ext uri="{FF2B5EF4-FFF2-40B4-BE49-F238E27FC236}">
                  <a16:creationId xmlns:a16="http://schemas.microsoft.com/office/drawing/2014/main" id="{7BD5BA4B-6383-6812-E89B-C2B2ED460804}"/>
                </a:ext>
              </a:extLst>
            </p:cNvPr>
            <p:cNvPicPr>
              <a:picLocks noChangeAspect="1"/>
            </p:cNvPicPr>
            <p:nvPr/>
          </p:nvPicPr>
          <p:blipFill>
            <a:blip r:embed="rId5"/>
            <a:stretch>
              <a:fillRect/>
            </a:stretch>
          </p:blipFill>
          <p:spPr>
            <a:xfrm>
              <a:off x="3258244" y="1343256"/>
              <a:ext cx="1719072" cy="1289304"/>
            </a:xfrm>
            <a:prstGeom prst="rect">
              <a:avLst/>
            </a:prstGeom>
          </p:spPr>
        </p:pic>
      </p:grpSp>
      <p:grpSp>
        <p:nvGrpSpPr>
          <p:cNvPr id="21" name="Group 20">
            <a:extLst>
              <a:ext uri="{FF2B5EF4-FFF2-40B4-BE49-F238E27FC236}">
                <a16:creationId xmlns:a16="http://schemas.microsoft.com/office/drawing/2014/main" id="{6557FBC9-159C-A6D5-D402-98EC13D8F4E1}"/>
              </a:ext>
            </a:extLst>
          </p:cNvPr>
          <p:cNvGrpSpPr/>
          <p:nvPr/>
        </p:nvGrpSpPr>
        <p:grpSpPr>
          <a:xfrm>
            <a:off x="3658696" y="3534416"/>
            <a:ext cx="5275295" cy="2900163"/>
            <a:chOff x="5561628" y="4778035"/>
            <a:chExt cx="3125513" cy="1718292"/>
          </a:xfrm>
        </p:grpSpPr>
        <p:pic>
          <p:nvPicPr>
            <p:cNvPr id="16" name="Picture 15">
              <a:extLst>
                <a:ext uri="{FF2B5EF4-FFF2-40B4-BE49-F238E27FC236}">
                  <a16:creationId xmlns:a16="http://schemas.microsoft.com/office/drawing/2014/main" id="{468CAB04-B90E-550C-83CC-EF968E479E51}"/>
                </a:ext>
              </a:extLst>
            </p:cNvPr>
            <p:cNvPicPr>
              <a:picLocks noChangeAspect="1"/>
            </p:cNvPicPr>
            <p:nvPr/>
          </p:nvPicPr>
          <p:blipFill>
            <a:blip r:embed="rId2"/>
            <a:stretch>
              <a:fillRect/>
            </a:stretch>
          </p:blipFill>
          <p:spPr>
            <a:xfrm>
              <a:off x="5561628" y="4778035"/>
              <a:ext cx="3125513" cy="1718292"/>
            </a:xfrm>
            <a:prstGeom prst="rect">
              <a:avLst/>
            </a:prstGeom>
          </p:spPr>
        </p:pic>
        <p:pic>
          <p:nvPicPr>
            <p:cNvPr id="20" name="Picture 19">
              <a:extLst>
                <a:ext uri="{FF2B5EF4-FFF2-40B4-BE49-F238E27FC236}">
                  <a16:creationId xmlns:a16="http://schemas.microsoft.com/office/drawing/2014/main" id="{AD495749-71BA-622F-9CB2-E72E5F917A78}"/>
                </a:ext>
              </a:extLst>
            </p:cNvPr>
            <p:cNvPicPr>
              <a:picLocks noChangeAspect="1"/>
            </p:cNvPicPr>
            <p:nvPr/>
          </p:nvPicPr>
          <p:blipFill>
            <a:blip r:embed="rId6"/>
            <a:stretch>
              <a:fillRect/>
            </a:stretch>
          </p:blipFill>
          <p:spPr>
            <a:xfrm>
              <a:off x="6264848" y="4942818"/>
              <a:ext cx="1719072" cy="1289304"/>
            </a:xfrm>
            <a:prstGeom prst="rect">
              <a:avLst/>
            </a:prstGeom>
          </p:spPr>
        </p:pic>
      </p:grpSp>
      <p:sp>
        <p:nvSpPr>
          <p:cNvPr id="3" name="TextBox 2">
            <a:extLst>
              <a:ext uri="{FF2B5EF4-FFF2-40B4-BE49-F238E27FC236}">
                <a16:creationId xmlns:a16="http://schemas.microsoft.com/office/drawing/2014/main" id="{16D28DE8-A810-1AF0-965B-99044D6A6222}"/>
              </a:ext>
            </a:extLst>
          </p:cNvPr>
          <p:cNvSpPr txBox="1"/>
          <p:nvPr/>
        </p:nvSpPr>
        <p:spPr>
          <a:xfrm>
            <a:off x="239118" y="5941250"/>
            <a:ext cx="286744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C00000"/>
                </a:solidFill>
                <a:effectLst/>
                <a:uLnTx/>
                <a:uFillTx/>
              </a:rPr>
              <a:t>תורגם ע"י ד"ר איילת בן-ששון</a:t>
            </a:r>
            <a:endParaRPr kumimoji="0" lang="en-US" sz="1800" b="0"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220318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90ACA-D945-4426-A609-56DAC73ECDD4}"/>
              </a:ext>
            </a:extLst>
          </p:cNvPr>
          <p:cNvSpPr txBox="1"/>
          <p:nvPr/>
        </p:nvSpPr>
        <p:spPr>
          <a:xfrm>
            <a:off x="578797" y="1151035"/>
            <a:ext cx="5559238" cy="4093428"/>
          </a:xfrm>
          <a:prstGeom prst="rect">
            <a:avLst/>
          </a:prstGeom>
          <a:noFill/>
        </p:spPr>
        <p:txBody>
          <a:bodyPr wrap="square" rtlCol="0">
            <a:spAutoFit/>
          </a:bodyPr>
          <a:lstStyle/>
          <a:p>
            <a:pPr algn="r" rtl="1"/>
            <a:r>
              <a:rPr lang="he-IL" sz="2000" dirty="0">
                <a:latin typeface="+mj-lt"/>
                <a:cs typeface="Cavolini" panose="03000502040302020204" pitchFamily="66" charset="0"/>
              </a:rPr>
              <a:t>כשאנחנו משתמשים במשחקים כדי ללמד מיומנויות חברתיות ורגשיות, ילדים לעיתים קרובות שמים לב היטב. הנה איך לשחק בשלושת "משחקי הקופסה" הכלולים בפאוורפוינט הזה עם בין ילד אחד לארבעה ילדים. 
אתה משחק את המשחקים בדיוק כמו משחק קופסה רגיל, רק שאתה מזיז את חלקי המשחק על הלוח עם הסמן של המחשב.
הצג את שקופית הפאוורפוינט במצב "מצב רגיל", לא במצב "מצגת שקופיות" 
גרור את חלקי המשחק על הלוח עם הסמן.
תשתמש בקוביות שלך.
הפעילות הזו במשחק עובדת היטב גם ברפואה מרחוק באמצעות שיתוף מסך.</a:t>
            </a:r>
            <a:endParaRPr lang="en-US" sz="2000" dirty="0">
              <a:latin typeface="+mj-lt"/>
              <a:cs typeface="Cavolini" panose="03000502040302020204" pitchFamily="66" charset="0"/>
            </a:endParaRPr>
          </a:p>
        </p:txBody>
      </p:sp>
      <p:grpSp>
        <p:nvGrpSpPr>
          <p:cNvPr id="13" name="Group 12">
            <a:extLst>
              <a:ext uri="{FF2B5EF4-FFF2-40B4-BE49-F238E27FC236}">
                <a16:creationId xmlns:a16="http://schemas.microsoft.com/office/drawing/2014/main" id="{B8D83F55-FF37-4D68-AA27-D723D4806AE4}"/>
              </a:ext>
            </a:extLst>
          </p:cNvPr>
          <p:cNvGrpSpPr/>
          <p:nvPr/>
        </p:nvGrpSpPr>
        <p:grpSpPr>
          <a:xfrm>
            <a:off x="6216012" y="2454204"/>
            <a:ext cx="2181856" cy="927334"/>
            <a:chOff x="6242735" y="1550236"/>
            <a:chExt cx="2313389" cy="922882"/>
          </a:xfrm>
        </p:grpSpPr>
        <p:pic>
          <p:nvPicPr>
            <p:cNvPr id="7" name="Picture 6">
              <a:extLst>
                <a:ext uri="{FF2B5EF4-FFF2-40B4-BE49-F238E27FC236}">
                  <a16:creationId xmlns:a16="http://schemas.microsoft.com/office/drawing/2014/main" id="{E90F1E6B-4A7C-4E5A-B95D-62B59CC84F67}"/>
                </a:ext>
              </a:extLst>
            </p:cNvPr>
            <p:cNvPicPr>
              <a:picLocks noChangeAspect="1"/>
            </p:cNvPicPr>
            <p:nvPr/>
          </p:nvPicPr>
          <p:blipFill>
            <a:blip r:embed="rId2"/>
            <a:stretch>
              <a:fillRect/>
            </a:stretch>
          </p:blipFill>
          <p:spPr>
            <a:xfrm>
              <a:off x="6242735" y="1836098"/>
              <a:ext cx="2313389" cy="637020"/>
            </a:xfrm>
            <a:prstGeom prst="rect">
              <a:avLst/>
            </a:prstGeom>
          </p:spPr>
        </p:pic>
        <p:cxnSp>
          <p:nvCxnSpPr>
            <p:cNvPr id="9" name="Straight Arrow Connector 8">
              <a:extLst>
                <a:ext uri="{FF2B5EF4-FFF2-40B4-BE49-F238E27FC236}">
                  <a16:creationId xmlns:a16="http://schemas.microsoft.com/office/drawing/2014/main" id="{A8291DDB-AEED-40DB-AF14-378B2CB7074F}"/>
                </a:ext>
              </a:extLst>
            </p:cNvPr>
            <p:cNvCxnSpPr>
              <a:cxnSpLocks/>
            </p:cNvCxnSpPr>
            <p:nvPr/>
          </p:nvCxnSpPr>
          <p:spPr>
            <a:xfrm>
              <a:off x="6826516" y="1550236"/>
              <a:ext cx="0" cy="622315"/>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27441D3-EE15-4CB4-80C1-BE4C98CF65D3}"/>
              </a:ext>
            </a:extLst>
          </p:cNvPr>
          <p:cNvSpPr txBox="1"/>
          <p:nvPr/>
        </p:nvSpPr>
        <p:spPr>
          <a:xfrm>
            <a:off x="6842889" y="2323033"/>
            <a:ext cx="1245013" cy="430887"/>
          </a:xfrm>
          <a:prstGeom prst="rect">
            <a:avLst/>
          </a:prstGeom>
          <a:noFill/>
        </p:spPr>
        <p:txBody>
          <a:bodyPr wrap="square" rtlCol="0">
            <a:spAutoFit/>
          </a:bodyPr>
          <a:lstStyle/>
          <a:p>
            <a:r>
              <a:rPr lang="en-US" sz="1100" dirty="0">
                <a:latin typeface="+mj-lt"/>
                <a:cs typeface="Cavolini" panose="03000502040302020204" pitchFamily="66" charset="0"/>
              </a:rPr>
              <a:t>Use Normal Mode in PowerPoint</a:t>
            </a:r>
          </a:p>
        </p:txBody>
      </p:sp>
      <p:sp>
        <p:nvSpPr>
          <p:cNvPr id="16" name="TextBox 15">
            <a:extLst>
              <a:ext uri="{FF2B5EF4-FFF2-40B4-BE49-F238E27FC236}">
                <a16:creationId xmlns:a16="http://schemas.microsoft.com/office/drawing/2014/main" id="{7BF948BC-09FC-4DAD-85D6-21553813C689}"/>
              </a:ext>
            </a:extLst>
          </p:cNvPr>
          <p:cNvSpPr txBox="1"/>
          <p:nvPr/>
        </p:nvSpPr>
        <p:spPr>
          <a:xfrm>
            <a:off x="378035" y="210221"/>
            <a:ext cx="8629285" cy="600164"/>
          </a:xfrm>
          <a:prstGeom prst="rect">
            <a:avLst/>
          </a:prstGeom>
          <a:noFill/>
        </p:spPr>
        <p:txBody>
          <a:bodyPr wrap="none" rtlCol="0">
            <a:spAutoFit/>
          </a:bodyPr>
          <a:lstStyle/>
          <a:p>
            <a:pPr algn="ctr"/>
            <a:r>
              <a:rPr lang="he-IL" sz="3300" dirty="0"/>
              <a:t>איך להשתמש בשלושת משחקי הכישורים החברתיים</a:t>
            </a:r>
            <a:endParaRPr lang="en-US" sz="3300" dirty="0"/>
          </a:p>
        </p:txBody>
      </p:sp>
      <p:sp>
        <p:nvSpPr>
          <p:cNvPr id="17" name="TextBox 16">
            <a:extLst>
              <a:ext uri="{FF2B5EF4-FFF2-40B4-BE49-F238E27FC236}">
                <a16:creationId xmlns:a16="http://schemas.microsoft.com/office/drawing/2014/main" id="{FF93FD7D-AEBC-439E-A924-64B899D5A508}"/>
              </a:ext>
            </a:extLst>
          </p:cNvPr>
          <p:cNvSpPr txBox="1"/>
          <p:nvPr/>
        </p:nvSpPr>
        <p:spPr>
          <a:xfrm>
            <a:off x="968596" y="5637248"/>
            <a:ext cx="5453078" cy="723275"/>
          </a:xfrm>
          <a:prstGeom prst="rect">
            <a:avLst/>
          </a:prstGeom>
          <a:noFill/>
        </p:spPr>
        <p:txBody>
          <a:bodyPr wrap="square" rtlCol="0">
            <a:spAutoFit/>
          </a:bodyPr>
          <a:lstStyle/>
          <a:p>
            <a:pPr algn="ctr"/>
            <a:r>
              <a:rPr lang="he-IL" sz="2500" dirty="0">
                <a:solidFill>
                  <a:srgbClr val="C00000"/>
                </a:solidFill>
              </a:rPr>
              <a:t>יואל שאול עו"ס קליני </a:t>
            </a:r>
          </a:p>
          <a:p>
            <a:pPr algn="ctr"/>
            <a:r>
              <a:rPr lang="he-IL" sz="1600" dirty="0">
                <a:solidFill>
                  <a:srgbClr val="C00000"/>
                </a:solidFill>
              </a:rPr>
              <a:t>תורגם ע"י ד"ר איילת בן-ששון</a:t>
            </a:r>
            <a:endParaRPr lang="en-US" sz="2500" dirty="0">
              <a:solidFill>
                <a:srgbClr val="C00000"/>
              </a:solidFill>
            </a:endParaRPr>
          </a:p>
        </p:txBody>
      </p:sp>
      <p:pic>
        <p:nvPicPr>
          <p:cNvPr id="6" name="Picture 5">
            <a:extLst>
              <a:ext uri="{FF2B5EF4-FFF2-40B4-BE49-F238E27FC236}">
                <a16:creationId xmlns:a16="http://schemas.microsoft.com/office/drawing/2014/main" id="{610312DD-55C1-0AE0-BFD2-069AE11BFB79}"/>
              </a:ext>
            </a:extLst>
          </p:cNvPr>
          <p:cNvPicPr>
            <a:picLocks noChangeAspect="1"/>
          </p:cNvPicPr>
          <p:nvPr/>
        </p:nvPicPr>
        <p:blipFill>
          <a:blip r:embed="rId3"/>
          <a:stretch>
            <a:fillRect/>
          </a:stretch>
        </p:blipFill>
        <p:spPr>
          <a:xfrm>
            <a:off x="7465396" y="3541721"/>
            <a:ext cx="453552" cy="453552"/>
          </a:xfrm>
          <a:prstGeom prst="rect">
            <a:avLst/>
          </a:prstGeom>
        </p:spPr>
      </p:pic>
      <p:pic>
        <p:nvPicPr>
          <p:cNvPr id="25" name="Picture 24">
            <a:extLst>
              <a:ext uri="{FF2B5EF4-FFF2-40B4-BE49-F238E27FC236}">
                <a16:creationId xmlns:a16="http://schemas.microsoft.com/office/drawing/2014/main" id="{16452D0A-00EF-F11E-A410-E152C853E80D}"/>
              </a:ext>
            </a:extLst>
          </p:cNvPr>
          <p:cNvPicPr>
            <a:picLocks noChangeAspect="1"/>
          </p:cNvPicPr>
          <p:nvPr/>
        </p:nvPicPr>
        <p:blipFill>
          <a:blip r:embed="rId4"/>
          <a:stretch>
            <a:fillRect/>
          </a:stretch>
        </p:blipFill>
        <p:spPr>
          <a:xfrm>
            <a:off x="7929622" y="3559491"/>
            <a:ext cx="398720" cy="398720"/>
          </a:xfrm>
          <a:prstGeom prst="rect">
            <a:avLst/>
          </a:prstGeom>
        </p:spPr>
      </p:pic>
      <p:sp>
        <p:nvSpPr>
          <p:cNvPr id="28" name="TextBox 27">
            <a:extLst>
              <a:ext uri="{FF2B5EF4-FFF2-40B4-BE49-F238E27FC236}">
                <a16:creationId xmlns:a16="http://schemas.microsoft.com/office/drawing/2014/main" id="{8093E445-51B7-09DC-40F1-04FBBEC66000}"/>
              </a:ext>
            </a:extLst>
          </p:cNvPr>
          <p:cNvSpPr txBox="1"/>
          <p:nvPr/>
        </p:nvSpPr>
        <p:spPr>
          <a:xfrm>
            <a:off x="6148709" y="3553053"/>
            <a:ext cx="1363893" cy="430887"/>
          </a:xfrm>
          <a:prstGeom prst="rect">
            <a:avLst/>
          </a:prstGeom>
          <a:noFill/>
        </p:spPr>
        <p:txBody>
          <a:bodyPr wrap="square" rtlCol="0">
            <a:spAutoFit/>
          </a:bodyPr>
          <a:lstStyle/>
          <a:p>
            <a:pPr algn="r"/>
            <a:r>
              <a:rPr lang="en-US" sz="1100" dirty="0">
                <a:latin typeface="+mj-lt"/>
                <a:cs typeface="Cavolini" panose="03000502040302020204" pitchFamily="66" charset="0"/>
              </a:rPr>
              <a:t>Don’t use </a:t>
            </a:r>
          </a:p>
          <a:p>
            <a:pPr algn="r"/>
            <a:r>
              <a:rPr lang="en-US" sz="1100" dirty="0">
                <a:latin typeface="+mj-lt"/>
                <a:cs typeface="Cavolini" panose="03000502040302020204" pitchFamily="66" charset="0"/>
              </a:rPr>
              <a:t>“Slide Show” mode.</a:t>
            </a:r>
          </a:p>
        </p:txBody>
      </p:sp>
      <p:grpSp>
        <p:nvGrpSpPr>
          <p:cNvPr id="29" name="Group 28">
            <a:extLst>
              <a:ext uri="{FF2B5EF4-FFF2-40B4-BE49-F238E27FC236}">
                <a16:creationId xmlns:a16="http://schemas.microsoft.com/office/drawing/2014/main" id="{A47DE225-9CB3-750E-2769-D50834FB1B6E}"/>
              </a:ext>
            </a:extLst>
          </p:cNvPr>
          <p:cNvGrpSpPr/>
          <p:nvPr/>
        </p:nvGrpSpPr>
        <p:grpSpPr>
          <a:xfrm>
            <a:off x="6421674" y="1125682"/>
            <a:ext cx="1513630" cy="1044705"/>
            <a:chOff x="5459190" y="3114200"/>
            <a:chExt cx="1513630" cy="1044705"/>
          </a:xfrm>
        </p:grpSpPr>
        <p:grpSp>
          <p:nvGrpSpPr>
            <p:cNvPr id="11" name="Group 10">
              <a:extLst>
                <a:ext uri="{FF2B5EF4-FFF2-40B4-BE49-F238E27FC236}">
                  <a16:creationId xmlns:a16="http://schemas.microsoft.com/office/drawing/2014/main" id="{5EED9D95-64E7-4D4F-BC9D-B86D4842BA3B}"/>
                </a:ext>
              </a:extLst>
            </p:cNvPr>
            <p:cNvGrpSpPr/>
            <p:nvPr/>
          </p:nvGrpSpPr>
          <p:grpSpPr>
            <a:xfrm>
              <a:off x="5459190" y="3114200"/>
              <a:ext cx="1513630" cy="774611"/>
              <a:chOff x="7164026" y="1432344"/>
              <a:chExt cx="1513630" cy="774611"/>
            </a:xfrm>
          </p:grpSpPr>
          <p:cxnSp>
            <p:nvCxnSpPr>
              <p:cNvPr id="4" name="Straight Arrow Connector 3">
                <a:extLst>
                  <a:ext uri="{FF2B5EF4-FFF2-40B4-BE49-F238E27FC236}">
                    <a16:creationId xmlns:a16="http://schemas.microsoft.com/office/drawing/2014/main" id="{792A08C0-DD1A-4EAC-B8CA-CC5B3A0C1B4A}"/>
                  </a:ext>
                </a:extLst>
              </p:cNvPr>
              <p:cNvCxnSpPr>
                <a:cxnSpLocks/>
              </p:cNvCxnSpPr>
              <p:nvPr/>
            </p:nvCxnSpPr>
            <p:spPr>
              <a:xfrm>
                <a:off x="7164026" y="1978213"/>
                <a:ext cx="1513630" cy="0"/>
              </a:xfrm>
              <a:prstGeom prst="straightConnector1">
                <a:avLst/>
              </a:prstGeom>
              <a:ln w="38100">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8916671-D68B-4289-8050-937D10855E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7575582" y="1432344"/>
                <a:ext cx="774611" cy="774611"/>
              </a:xfrm>
              <a:prstGeom prst="rect">
                <a:avLst/>
              </a:prstGeom>
              <a:effectLst>
                <a:outerShdw blurRad="50800" dist="38100" dir="2700000" algn="tl" rotWithShape="0">
                  <a:prstClr val="black">
                    <a:alpha val="40000"/>
                  </a:prstClr>
                </a:outerShdw>
              </a:effectLst>
            </p:spPr>
          </p:pic>
        </p:grpSp>
        <p:pic>
          <p:nvPicPr>
            <p:cNvPr id="1028" name="Picture 4" descr="Mouse Cursor PNG transparent image download, size: 1600x1600px">
              <a:extLst>
                <a:ext uri="{FF2B5EF4-FFF2-40B4-BE49-F238E27FC236}">
                  <a16:creationId xmlns:a16="http://schemas.microsoft.com/office/drawing/2014/main" id="{D7432738-E4E7-11AF-DE5D-19356D53D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2542" y="3618717"/>
              <a:ext cx="540188" cy="540188"/>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a:extLst>
              <a:ext uri="{FF2B5EF4-FFF2-40B4-BE49-F238E27FC236}">
                <a16:creationId xmlns:a16="http://schemas.microsoft.com/office/drawing/2014/main" id="{B44DB1C8-1DD8-FF3D-A9E0-25A9C3AE810D}"/>
              </a:ext>
            </a:extLst>
          </p:cNvPr>
          <p:cNvPicPr>
            <a:picLocks noChangeAspect="1"/>
          </p:cNvPicPr>
          <p:nvPr/>
        </p:nvPicPr>
        <p:blipFill>
          <a:blip r:embed="rId8"/>
          <a:srcRect l="31797" t="47046" r="33100" b="17677"/>
          <a:stretch>
            <a:fillRect/>
          </a:stretch>
        </p:blipFill>
        <p:spPr>
          <a:xfrm rot="1190121">
            <a:off x="7152111" y="4458295"/>
            <a:ext cx="672171" cy="675504"/>
          </a:xfrm>
          <a:prstGeom prst="rect">
            <a:avLst/>
          </a:prstGeom>
        </p:spPr>
      </p:pic>
    </p:spTree>
    <p:extLst>
      <p:ext uri="{BB962C8B-B14F-4D97-AF65-F5344CB8AC3E}">
        <p14:creationId xmlns:p14="http://schemas.microsoft.com/office/powerpoint/2010/main" val="417674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A7DC-3AEF-17B0-003C-EC31F3B58F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2C9618-28AD-6E54-82C4-E84EF5A8503F}"/>
              </a:ext>
            </a:extLst>
          </p:cNvPr>
          <p:cNvSpPr txBox="1"/>
          <p:nvPr/>
        </p:nvSpPr>
        <p:spPr>
          <a:xfrm>
            <a:off x="589471" y="981900"/>
            <a:ext cx="5449664" cy="4031873"/>
          </a:xfrm>
          <a:prstGeom prst="rect">
            <a:avLst/>
          </a:prstGeom>
          <a:noFill/>
        </p:spPr>
        <p:txBody>
          <a:bodyPr wrap="square" rtlCol="0">
            <a:spAutoFit/>
          </a:bodyPr>
          <a:lstStyle/>
          <a:p>
            <a:pPr algn="r" rtl="1"/>
            <a:r>
              <a:rPr lang="he-IL" sz="1600" dirty="0">
                <a:latin typeface="+mj-lt"/>
                <a:cs typeface="Cavolini" panose="03000502040302020204" pitchFamily="66" charset="0"/>
              </a:rPr>
              <a:t>עם הערכה הזו, תוכל ליצור משחק משלך על ידי מילוי תיבות הטקסט במילים שלך. יש הרבה, הרבה אפשרויות.
כשממציאים שאלות משחק לכתוב בתיבות הטקסט, חשוב למצוא את האיזון הנכון בין "כיף" ל"טיפולי". אני מציע שתהפוך רק כ-2/3 מהקופסאות לחינוך או טיפול. השליש הנותר צריך להיות שובב וכיפי. יש אימוג'ים של רגש בגבול השמאלי שאפשר לגרור לכל ריבוע שתרצה.  זה עוזר לגרום לפעילות להיראות כמו משחק, ולא כמו תרגיל טיפולי.
אתה יכול ליצור את המשחק שלך לגמרי בעצמך, אבל אני מציע לנסות ליצור את המשחק בשיתוף פעולה עם ילד אחד או יותר. הילדים יכולים להחליף תורות להמציא שאלות משחק משלהם. יש שקופית </a:t>
            </a:r>
            <a:r>
              <a:rPr lang="en-US" sz="1600" dirty="0">
                <a:latin typeface="+mj-lt"/>
                <a:cs typeface="Cavolini" panose="03000502040302020204" pitchFamily="66" charset="0"/>
              </a:rPr>
              <a:t>PowerPoint </a:t>
            </a:r>
            <a:r>
              <a:rPr lang="he-IL" sz="1600" dirty="0">
                <a:latin typeface="+mj-lt"/>
                <a:cs typeface="Cavolini" panose="03000502040302020204" pitchFamily="66" charset="0"/>
              </a:rPr>
              <a:t>נפרדת שבה תוכל לרשום את הוראות המשחק. 
למרות שאפשר להדפיס את לוח המשחק, עיצבתי אותו כך שישחק את המשחק ישירות על מסך מחשב באמצעות מצב רגיל ב-</a:t>
            </a:r>
            <a:r>
              <a:rPr lang="en-US" sz="1600" dirty="0">
                <a:latin typeface="+mj-lt"/>
                <a:cs typeface="Cavolini" panose="03000502040302020204" pitchFamily="66" charset="0"/>
              </a:rPr>
              <a:t>PowerPoint. </a:t>
            </a:r>
            <a:r>
              <a:rPr lang="he-IL" sz="1600" dirty="0">
                <a:latin typeface="+mj-lt"/>
                <a:cs typeface="Cavolini" panose="03000502040302020204" pitchFamily="66" charset="0"/>
              </a:rPr>
              <a:t>אתה יכול לגרור את חלקי המשחק על הלוח. יש לכך יישומים למפגשי טלה-רפואה, שכן ניתן לשתף את המסך בזום או בפלטפורמות אחרות, מה שמאפשר לך ולילד אחד או יותר לשחק יחד במחשב.</a:t>
            </a:r>
            <a:endParaRPr lang="en-US" sz="1400" dirty="0">
              <a:latin typeface="+mj-lt"/>
              <a:cs typeface="Cavolini" panose="03000502040302020204" pitchFamily="66" charset="0"/>
            </a:endParaRPr>
          </a:p>
        </p:txBody>
      </p:sp>
      <p:sp>
        <p:nvSpPr>
          <p:cNvPr id="16" name="TextBox 15">
            <a:extLst>
              <a:ext uri="{FF2B5EF4-FFF2-40B4-BE49-F238E27FC236}">
                <a16:creationId xmlns:a16="http://schemas.microsoft.com/office/drawing/2014/main" id="{ECC6C423-B99D-61C0-BD73-95C20DA343A8}"/>
              </a:ext>
            </a:extLst>
          </p:cNvPr>
          <p:cNvSpPr txBox="1"/>
          <p:nvPr/>
        </p:nvSpPr>
        <p:spPr>
          <a:xfrm>
            <a:off x="1504129" y="274012"/>
            <a:ext cx="3906839" cy="600164"/>
          </a:xfrm>
          <a:prstGeom prst="rect">
            <a:avLst/>
          </a:prstGeom>
          <a:noFill/>
        </p:spPr>
        <p:txBody>
          <a:bodyPr wrap="none" rtlCol="0">
            <a:spAutoFit/>
          </a:bodyPr>
          <a:lstStyle/>
          <a:p>
            <a:pPr algn="ctr" rtl="1"/>
            <a:r>
              <a:rPr lang="he-IL" sz="3300" dirty="0"/>
              <a:t>איך ליצור משחק משלך</a:t>
            </a:r>
            <a:endParaRPr lang="en-US" sz="3300" dirty="0"/>
          </a:p>
        </p:txBody>
      </p:sp>
      <p:grpSp>
        <p:nvGrpSpPr>
          <p:cNvPr id="11" name="Group 10">
            <a:extLst>
              <a:ext uri="{FF2B5EF4-FFF2-40B4-BE49-F238E27FC236}">
                <a16:creationId xmlns:a16="http://schemas.microsoft.com/office/drawing/2014/main" id="{0D3E80E7-22D4-AED6-383F-5FB0EB1D8CF1}"/>
              </a:ext>
            </a:extLst>
          </p:cNvPr>
          <p:cNvGrpSpPr/>
          <p:nvPr/>
        </p:nvGrpSpPr>
        <p:grpSpPr>
          <a:xfrm>
            <a:off x="7065502" y="5519170"/>
            <a:ext cx="1513630" cy="774611"/>
            <a:chOff x="7164026" y="1432344"/>
            <a:chExt cx="1513630" cy="774611"/>
          </a:xfrm>
        </p:grpSpPr>
        <p:cxnSp>
          <p:nvCxnSpPr>
            <p:cNvPr id="4" name="Straight Arrow Connector 3">
              <a:extLst>
                <a:ext uri="{FF2B5EF4-FFF2-40B4-BE49-F238E27FC236}">
                  <a16:creationId xmlns:a16="http://schemas.microsoft.com/office/drawing/2014/main" id="{1678F1D1-A439-2B35-5FD2-1388C8850DC0}"/>
                </a:ext>
              </a:extLst>
            </p:cNvPr>
            <p:cNvCxnSpPr>
              <a:cxnSpLocks/>
            </p:cNvCxnSpPr>
            <p:nvPr/>
          </p:nvCxnSpPr>
          <p:spPr>
            <a:xfrm>
              <a:off x="7164026" y="1978213"/>
              <a:ext cx="1513630" cy="0"/>
            </a:xfrm>
            <a:prstGeom prst="straightConnector1">
              <a:avLst/>
            </a:prstGeom>
            <a:ln w="38100">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C4B5BDA-674C-0087-C958-22F7695FB4E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75582" y="1432344"/>
              <a:ext cx="774611" cy="774611"/>
            </a:xfrm>
            <a:prstGeom prst="rect">
              <a:avLst/>
            </a:prstGeom>
            <a:effectLst>
              <a:outerShdw blurRad="50800" dist="38100" dir="2700000" algn="tl" rotWithShape="0">
                <a:prstClr val="black">
                  <a:alpha val="40000"/>
                </a:prstClr>
              </a:outerShdw>
            </a:effectLst>
          </p:spPr>
        </p:pic>
      </p:grpSp>
      <p:grpSp>
        <p:nvGrpSpPr>
          <p:cNvPr id="24" name="Group 23">
            <a:extLst>
              <a:ext uri="{FF2B5EF4-FFF2-40B4-BE49-F238E27FC236}">
                <a16:creationId xmlns:a16="http://schemas.microsoft.com/office/drawing/2014/main" id="{561B58C7-2AC2-5D8E-D588-AFA7D00282D7}"/>
              </a:ext>
            </a:extLst>
          </p:cNvPr>
          <p:cNvGrpSpPr/>
          <p:nvPr/>
        </p:nvGrpSpPr>
        <p:grpSpPr>
          <a:xfrm>
            <a:off x="7007104" y="2424973"/>
            <a:ext cx="1835194" cy="1277273"/>
            <a:chOff x="7098494" y="2349189"/>
            <a:chExt cx="1835194" cy="1277273"/>
          </a:xfrm>
        </p:grpSpPr>
        <p:sp>
          <p:nvSpPr>
            <p:cNvPr id="12" name="Rectangle 11">
              <a:extLst>
                <a:ext uri="{FF2B5EF4-FFF2-40B4-BE49-F238E27FC236}">
                  <a16:creationId xmlns:a16="http://schemas.microsoft.com/office/drawing/2014/main" id="{B7BC7FA8-801D-D700-26C4-93CA2E5635E1}"/>
                </a:ext>
              </a:extLst>
            </p:cNvPr>
            <p:cNvSpPr/>
            <p:nvPr/>
          </p:nvSpPr>
          <p:spPr>
            <a:xfrm>
              <a:off x="8019288" y="2382059"/>
              <a:ext cx="914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488D472-1D1E-FDBF-8635-BDD8A8ABB150}"/>
                </a:ext>
              </a:extLst>
            </p:cNvPr>
            <p:cNvSpPr txBox="1"/>
            <p:nvPr/>
          </p:nvSpPr>
          <p:spPr>
            <a:xfrm>
              <a:off x="8015646" y="2349189"/>
              <a:ext cx="914400" cy="646331"/>
            </a:xfrm>
            <a:prstGeom prst="rect">
              <a:avLst/>
            </a:prstGeom>
            <a:noFill/>
          </p:spPr>
          <p:txBody>
            <a:bodyPr wrap="square" rtlCol="0">
              <a:spAutoFit/>
            </a:bodyPr>
            <a:lstStyle/>
            <a:p>
              <a:pPr algn="ctr"/>
              <a:r>
                <a:rPr lang="en-US" sz="900" dirty="0">
                  <a:latin typeface="Comic Sans MS" panose="030F0702030302020204" pitchFamily="66" charset="0"/>
                </a:rPr>
                <a:t>If you land on this square, bark like a dog!</a:t>
              </a:r>
            </a:p>
          </p:txBody>
        </p:sp>
        <p:sp>
          <p:nvSpPr>
            <p:cNvPr id="20" name="Rectangle 19">
              <a:extLst>
                <a:ext uri="{FF2B5EF4-FFF2-40B4-BE49-F238E27FC236}">
                  <a16:creationId xmlns:a16="http://schemas.microsoft.com/office/drawing/2014/main" id="{55E7E1E5-5597-EF56-0BAF-8C5C5B104402}"/>
                </a:ext>
              </a:extLst>
            </p:cNvPr>
            <p:cNvSpPr/>
            <p:nvPr/>
          </p:nvSpPr>
          <p:spPr>
            <a:xfrm>
              <a:off x="7102136" y="2386678"/>
              <a:ext cx="914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7DA984C-ADCD-38D6-783B-D7F104BF9C1A}"/>
                </a:ext>
              </a:extLst>
            </p:cNvPr>
            <p:cNvSpPr txBox="1"/>
            <p:nvPr/>
          </p:nvSpPr>
          <p:spPr>
            <a:xfrm>
              <a:off x="7098494" y="2372096"/>
              <a:ext cx="914400" cy="923330"/>
            </a:xfrm>
            <a:prstGeom prst="rect">
              <a:avLst/>
            </a:prstGeom>
            <a:noFill/>
          </p:spPr>
          <p:txBody>
            <a:bodyPr wrap="square" rtlCol="0">
              <a:spAutoFit/>
            </a:bodyPr>
            <a:lstStyle/>
            <a:p>
              <a:pPr algn="ctr"/>
              <a:r>
                <a:rPr lang="en-US" sz="900" dirty="0">
                  <a:latin typeface="Comic Sans MS" panose="030F0702030302020204" pitchFamily="66" charset="0"/>
                </a:rPr>
                <a:t>What is a good compliment to give to a teacher or principal? </a:t>
              </a:r>
            </a:p>
          </p:txBody>
        </p:sp>
        <p:sp>
          <p:nvSpPr>
            <p:cNvPr id="22" name="TextBox 21">
              <a:extLst>
                <a:ext uri="{FF2B5EF4-FFF2-40B4-BE49-F238E27FC236}">
                  <a16:creationId xmlns:a16="http://schemas.microsoft.com/office/drawing/2014/main" id="{FF0A96DD-F1CC-DFDD-2FAF-D2C570865117}"/>
                </a:ext>
              </a:extLst>
            </p:cNvPr>
            <p:cNvSpPr txBox="1"/>
            <p:nvPr/>
          </p:nvSpPr>
          <p:spPr>
            <a:xfrm>
              <a:off x="7227886" y="3287908"/>
              <a:ext cx="1591056" cy="338554"/>
            </a:xfrm>
            <a:prstGeom prst="rect">
              <a:avLst/>
            </a:prstGeom>
            <a:noFill/>
          </p:spPr>
          <p:txBody>
            <a:bodyPr wrap="square" rtlCol="0">
              <a:spAutoFit/>
            </a:bodyPr>
            <a:lstStyle/>
            <a:p>
              <a:pPr algn="ctr"/>
              <a:r>
                <a:rPr lang="en-US" sz="800" dirty="0">
                  <a:latin typeface="+mj-lt"/>
                  <a:cs typeface="Cavolini" panose="03000502040302020204" pitchFamily="66" charset="0"/>
                </a:rPr>
                <a:t>Include not only therapeutic game questions, but fun ones too.</a:t>
              </a:r>
            </a:p>
          </p:txBody>
        </p:sp>
        <p:pic>
          <p:nvPicPr>
            <p:cNvPr id="23" name="Graphic 22" descr="Nervous face with solid fill">
              <a:extLst>
                <a:ext uri="{FF2B5EF4-FFF2-40B4-BE49-F238E27FC236}">
                  <a16:creationId xmlns:a16="http://schemas.microsoft.com/office/drawing/2014/main" id="{7B7C36C0-F033-32F7-4FF0-A28EC75484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5169" y="2900073"/>
              <a:ext cx="395353" cy="395353"/>
            </a:xfrm>
            <a:prstGeom prst="rect">
              <a:avLst/>
            </a:prstGeom>
          </p:spPr>
        </p:pic>
      </p:grpSp>
      <p:pic>
        <p:nvPicPr>
          <p:cNvPr id="6" name="Picture 5" descr="A board game with colorful squares&#10;&#10;AI-generated content may be incorrect.">
            <a:extLst>
              <a:ext uri="{FF2B5EF4-FFF2-40B4-BE49-F238E27FC236}">
                <a16:creationId xmlns:a16="http://schemas.microsoft.com/office/drawing/2014/main" id="{49CA7806-38C2-5A58-FE8E-2B0B08C3E6AF}"/>
              </a:ext>
            </a:extLst>
          </p:cNvPr>
          <p:cNvPicPr>
            <a:picLocks noChangeAspect="1"/>
          </p:cNvPicPr>
          <p:nvPr/>
        </p:nvPicPr>
        <p:blipFill>
          <a:blip r:embed="rId6"/>
          <a:stretch>
            <a:fillRect/>
          </a:stretch>
        </p:blipFill>
        <p:spPr>
          <a:xfrm>
            <a:off x="6277441" y="505033"/>
            <a:ext cx="2670586" cy="1808086"/>
          </a:xfrm>
          <a:prstGeom prst="rect">
            <a:avLst/>
          </a:prstGeom>
        </p:spPr>
      </p:pic>
      <p:pic>
        <p:nvPicPr>
          <p:cNvPr id="10" name="Picture 9" descr="A black and white image of a traffic light&#10;&#10;AI-generated content may be incorrect.">
            <a:extLst>
              <a:ext uri="{FF2B5EF4-FFF2-40B4-BE49-F238E27FC236}">
                <a16:creationId xmlns:a16="http://schemas.microsoft.com/office/drawing/2014/main" id="{C0A5DFA8-1E75-CE81-5A16-1E4C7045FC9E}"/>
              </a:ext>
            </a:extLst>
          </p:cNvPr>
          <p:cNvPicPr>
            <a:picLocks noChangeAspect="1"/>
          </p:cNvPicPr>
          <p:nvPr/>
        </p:nvPicPr>
        <p:blipFill>
          <a:blip r:embed="rId7"/>
          <a:srcRect l="-1" r="6163" b="21589"/>
          <a:stretch>
            <a:fillRect/>
          </a:stretch>
        </p:blipFill>
        <p:spPr>
          <a:xfrm>
            <a:off x="6187223" y="2447880"/>
            <a:ext cx="526935" cy="2755978"/>
          </a:xfrm>
          <a:prstGeom prst="rect">
            <a:avLst/>
          </a:prstGeom>
        </p:spPr>
      </p:pic>
      <p:pic>
        <p:nvPicPr>
          <p:cNvPr id="18" name="Picture 17">
            <a:extLst>
              <a:ext uri="{FF2B5EF4-FFF2-40B4-BE49-F238E27FC236}">
                <a16:creationId xmlns:a16="http://schemas.microsoft.com/office/drawing/2014/main" id="{225572DE-26A2-A0A9-74F7-586849CF657B}"/>
              </a:ext>
            </a:extLst>
          </p:cNvPr>
          <p:cNvPicPr>
            <a:picLocks noChangeAspect="1"/>
          </p:cNvPicPr>
          <p:nvPr/>
        </p:nvPicPr>
        <p:blipFill>
          <a:blip r:embed="rId8"/>
          <a:stretch>
            <a:fillRect/>
          </a:stretch>
        </p:blipFill>
        <p:spPr>
          <a:xfrm>
            <a:off x="6827474" y="3773671"/>
            <a:ext cx="2200847" cy="1542422"/>
          </a:xfrm>
          <a:prstGeom prst="rect">
            <a:avLst/>
          </a:prstGeom>
        </p:spPr>
      </p:pic>
      <p:sp>
        <p:nvSpPr>
          <p:cNvPr id="2" name="TextBox 1">
            <a:extLst>
              <a:ext uri="{FF2B5EF4-FFF2-40B4-BE49-F238E27FC236}">
                <a16:creationId xmlns:a16="http://schemas.microsoft.com/office/drawing/2014/main" id="{B9803FAE-D5A4-B225-9AF9-176934F8349F}"/>
              </a:ext>
            </a:extLst>
          </p:cNvPr>
          <p:cNvSpPr txBox="1"/>
          <p:nvPr/>
        </p:nvSpPr>
        <p:spPr>
          <a:xfrm>
            <a:off x="892331" y="5747410"/>
            <a:ext cx="5453078" cy="723275"/>
          </a:xfrm>
          <a:prstGeom prst="rect">
            <a:avLst/>
          </a:prstGeom>
          <a:noFill/>
        </p:spPr>
        <p:txBody>
          <a:bodyPr wrap="square" rtlCol="0">
            <a:spAutoFit/>
          </a:bodyPr>
          <a:lstStyle/>
          <a:p>
            <a:pPr algn="ctr"/>
            <a:r>
              <a:rPr lang="he-IL" sz="2500" dirty="0">
                <a:solidFill>
                  <a:srgbClr val="C00000"/>
                </a:solidFill>
              </a:rPr>
              <a:t>יואל שאול עו"ס קליני </a:t>
            </a:r>
          </a:p>
          <a:p>
            <a:pPr algn="ctr"/>
            <a:r>
              <a:rPr lang="he-IL" sz="1600" dirty="0">
                <a:solidFill>
                  <a:srgbClr val="C00000"/>
                </a:solidFill>
              </a:rPr>
              <a:t>תורגם ע"י ד"ר איילת בן-ששון</a:t>
            </a:r>
            <a:endParaRPr lang="en-US" sz="2500" dirty="0">
              <a:solidFill>
                <a:srgbClr val="C00000"/>
              </a:solidFill>
            </a:endParaRPr>
          </a:p>
        </p:txBody>
      </p:sp>
    </p:spTree>
    <p:extLst>
      <p:ext uri="{BB962C8B-B14F-4D97-AF65-F5344CB8AC3E}">
        <p14:creationId xmlns:p14="http://schemas.microsoft.com/office/powerpoint/2010/main" val="127578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F3A65-C7B8-33A9-B9E6-E1E2E09B59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951581" y="281264"/>
            <a:ext cx="548688" cy="54868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3EDD31AA-22D9-CEDE-8708-D4CFA9963EC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465088" y="262445"/>
            <a:ext cx="548688" cy="54868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EEADA335-4C21-7643-5157-BA801E9DE2A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7904063" y="268871"/>
            <a:ext cx="548688" cy="548688"/>
          </a:xfrm>
          <a:prstGeom prst="rect">
            <a:avLst/>
          </a:prstGeom>
          <a:effectLst>
            <a:outerShdw blurRad="50800" dist="38100" dir="2700000" algn="tl" rotWithShape="0">
              <a:prstClr val="black">
                <a:alpha val="40000"/>
              </a:prstClr>
            </a:outerShdw>
          </a:effectLst>
        </p:spPr>
      </p:pic>
      <p:pic>
        <p:nvPicPr>
          <p:cNvPr id="5" name="Picture 4" descr="A picture containing blue, photo, sitting, water&#10;&#10;Description automatically generated">
            <a:extLst>
              <a:ext uri="{FF2B5EF4-FFF2-40B4-BE49-F238E27FC236}">
                <a16:creationId xmlns:a16="http://schemas.microsoft.com/office/drawing/2014/main" id="{ABCA082F-58A0-E4D2-DB10-E5FD0A016897}"/>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32369" y="260575"/>
            <a:ext cx="548640" cy="54864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F0E494A-B44F-CB0B-F910-0C58EDA1E7F3}"/>
              </a:ext>
            </a:extLst>
          </p:cNvPr>
          <p:cNvSpPr txBox="1"/>
          <p:nvPr/>
        </p:nvSpPr>
        <p:spPr>
          <a:xfrm>
            <a:off x="8874729" y="392687"/>
            <a:ext cx="184731" cy="369332"/>
          </a:xfrm>
          <a:prstGeom prst="rect">
            <a:avLst/>
          </a:prstGeom>
          <a:noFill/>
        </p:spPr>
        <p:txBody>
          <a:bodyPr wrap="square" rtlCol="0">
            <a:spAutoFit/>
          </a:bodyPr>
          <a:lstStyle/>
          <a:p>
            <a:endParaRPr lang="LID4096" dirty="0"/>
          </a:p>
        </p:txBody>
      </p:sp>
    </p:spTree>
    <p:extLst>
      <p:ext uri="{BB962C8B-B14F-4D97-AF65-F5344CB8AC3E}">
        <p14:creationId xmlns:p14="http://schemas.microsoft.com/office/powerpoint/2010/main" val="214862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6E85A2C-A736-5C75-7EA4-9E1F88120C6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951581" y="281264"/>
            <a:ext cx="548688" cy="548688"/>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5E01472F-25CD-8BB3-CD91-07D7A13DE76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465088" y="262445"/>
            <a:ext cx="548688" cy="548688"/>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B5F1211B-DB62-B893-8038-29311235482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7904063" y="268871"/>
            <a:ext cx="548688" cy="548688"/>
          </a:xfrm>
          <a:prstGeom prst="rect">
            <a:avLst/>
          </a:prstGeom>
          <a:effectLst>
            <a:outerShdw blurRad="50800" dist="38100" dir="2700000" algn="tl" rotWithShape="0">
              <a:prstClr val="black">
                <a:alpha val="40000"/>
              </a:prstClr>
            </a:outerShdw>
          </a:effectLst>
        </p:spPr>
      </p:pic>
      <p:pic>
        <p:nvPicPr>
          <p:cNvPr id="39" name="Picture 38" descr="A picture containing blue, photo, sitting, water&#10;&#10;Description automatically generated">
            <a:extLst>
              <a:ext uri="{FF2B5EF4-FFF2-40B4-BE49-F238E27FC236}">
                <a16:creationId xmlns:a16="http://schemas.microsoft.com/office/drawing/2014/main" id="{C7767D80-D593-0D66-1AC8-21656388E81A}"/>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32369" y="260575"/>
            <a:ext cx="548640" cy="548640"/>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809FAAC-1BB0-7C26-6DAE-4234BB0E6EC6}"/>
              </a:ext>
            </a:extLst>
          </p:cNvPr>
          <p:cNvSpPr txBox="1"/>
          <p:nvPr/>
        </p:nvSpPr>
        <p:spPr>
          <a:xfrm>
            <a:off x="8874729" y="392687"/>
            <a:ext cx="184731" cy="369332"/>
          </a:xfrm>
          <a:prstGeom prst="rect">
            <a:avLst/>
          </a:prstGeom>
          <a:noFill/>
        </p:spPr>
        <p:txBody>
          <a:bodyPr wrap="square" rtlCol="0">
            <a:spAutoFit/>
          </a:bodyPr>
          <a:lstStyle/>
          <a:p>
            <a:endParaRPr lang="LID4096" dirty="0"/>
          </a:p>
        </p:txBody>
      </p:sp>
    </p:spTree>
    <p:extLst>
      <p:ext uri="{BB962C8B-B14F-4D97-AF65-F5344CB8AC3E}">
        <p14:creationId xmlns:p14="http://schemas.microsoft.com/office/powerpoint/2010/main" val="357431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44A69-4E69-5B51-F04A-5B6690389C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951581" y="281264"/>
            <a:ext cx="548688" cy="54868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078754D-E7DA-A793-CDF9-14519A195B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465088" y="262445"/>
            <a:ext cx="548688" cy="54868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36814CB-DB46-78D3-E972-61AC940D217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7904063" y="268871"/>
            <a:ext cx="548688" cy="548688"/>
          </a:xfrm>
          <a:prstGeom prst="rect">
            <a:avLst/>
          </a:prstGeom>
          <a:effectLst>
            <a:outerShdw blurRad="50800" dist="38100" dir="2700000" algn="tl" rotWithShape="0">
              <a:prstClr val="black">
                <a:alpha val="40000"/>
              </a:prstClr>
            </a:outerShdw>
          </a:effectLst>
        </p:spPr>
      </p:pic>
      <p:pic>
        <p:nvPicPr>
          <p:cNvPr id="5" name="Picture 4" descr="A picture containing blue, photo, sitting, water&#10;&#10;Description automatically generated">
            <a:extLst>
              <a:ext uri="{FF2B5EF4-FFF2-40B4-BE49-F238E27FC236}">
                <a16:creationId xmlns:a16="http://schemas.microsoft.com/office/drawing/2014/main" id="{99C9F43F-1A9A-B7C8-CDDB-2504EA0DE7D8}"/>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32369" y="260575"/>
            <a:ext cx="548640" cy="54864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CE7E8D6-459C-E68A-35F1-8417A3646CF0}"/>
              </a:ext>
            </a:extLst>
          </p:cNvPr>
          <p:cNvSpPr txBox="1"/>
          <p:nvPr/>
        </p:nvSpPr>
        <p:spPr>
          <a:xfrm>
            <a:off x="8874729" y="392687"/>
            <a:ext cx="184731" cy="369332"/>
          </a:xfrm>
          <a:prstGeom prst="rect">
            <a:avLst/>
          </a:prstGeom>
          <a:noFill/>
        </p:spPr>
        <p:txBody>
          <a:bodyPr wrap="square" rtlCol="0">
            <a:spAutoFit/>
          </a:bodyPr>
          <a:lstStyle/>
          <a:p>
            <a:endParaRPr lang="LID4096" dirty="0"/>
          </a:p>
        </p:txBody>
      </p:sp>
    </p:spTree>
    <p:extLst>
      <p:ext uri="{BB962C8B-B14F-4D97-AF65-F5344CB8AC3E}">
        <p14:creationId xmlns:p14="http://schemas.microsoft.com/office/powerpoint/2010/main" val="19325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FA8D1-351E-E449-1A4A-03E4D2E037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6AB3EE-EE42-B3B6-3A08-E21F68082B3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951581" y="281264"/>
            <a:ext cx="548688" cy="54868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4467E91-416C-68B1-4F93-0911737DAF2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465088" y="262445"/>
            <a:ext cx="548688" cy="54868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C1146EA-6E8D-A435-4FFE-91F9C92E51B4}"/>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7904063" y="268871"/>
            <a:ext cx="548688" cy="548688"/>
          </a:xfrm>
          <a:prstGeom prst="rect">
            <a:avLst/>
          </a:prstGeom>
          <a:effectLst>
            <a:outerShdw blurRad="50800" dist="38100" dir="2700000" algn="tl" rotWithShape="0">
              <a:prstClr val="black">
                <a:alpha val="40000"/>
              </a:prstClr>
            </a:outerShdw>
          </a:effectLst>
        </p:spPr>
      </p:pic>
      <p:pic>
        <p:nvPicPr>
          <p:cNvPr id="6" name="Picture 5" descr="A picture containing blue, photo, sitting, water&#10;&#10;Description automatically generated">
            <a:extLst>
              <a:ext uri="{FF2B5EF4-FFF2-40B4-BE49-F238E27FC236}">
                <a16:creationId xmlns:a16="http://schemas.microsoft.com/office/drawing/2014/main" id="{BD6E10FF-42C3-574A-0D13-78A4723C612B}"/>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32369" y="260575"/>
            <a:ext cx="548640" cy="54864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9B28F647-D623-3112-9FB1-4C269E8ADE96}"/>
              </a:ext>
            </a:extLst>
          </p:cNvPr>
          <p:cNvSpPr txBox="1"/>
          <p:nvPr/>
        </p:nvSpPr>
        <p:spPr>
          <a:xfrm>
            <a:off x="1579690" y="1269952"/>
            <a:ext cx="1192077" cy="369332"/>
          </a:xfrm>
          <a:prstGeom prst="rect">
            <a:avLst/>
          </a:prstGeom>
          <a:noFill/>
        </p:spPr>
        <p:txBody>
          <a:bodyPr wrap="square" rtlCol="0">
            <a:spAutoFit/>
          </a:bodyPr>
          <a:lstStyle/>
          <a:p>
            <a:pPr algn="ctr" rtl="1"/>
            <a:r>
              <a:rPr lang="he-IL" b="1" dirty="0">
                <a:latin typeface="Comic Sans MS" panose="030F0702030302020204" pitchFamily="66" charset="0"/>
              </a:rPr>
              <a:t>..</a:t>
            </a:r>
            <a:endParaRPr lang="en-US" b="1" dirty="0">
              <a:latin typeface="Comic Sans MS" panose="030F0702030302020204" pitchFamily="66" charset="0"/>
            </a:endParaRPr>
          </a:p>
        </p:txBody>
      </p:sp>
      <p:sp>
        <p:nvSpPr>
          <p:cNvPr id="8" name="TextBox 7">
            <a:extLst>
              <a:ext uri="{FF2B5EF4-FFF2-40B4-BE49-F238E27FC236}">
                <a16:creationId xmlns:a16="http://schemas.microsoft.com/office/drawing/2014/main" id="{7AF35325-4F94-1B87-AA12-23A944438EED}"/>
              </a:ext>
            </a:extLst>
          </p:cNvPr>
          <p:cNvSpPr txBox="1"/>
          <p:nvPr/>
        </p:nvSpPr>
        <p:spPr>
          <a:xfrm>
            <a:off x="2758428" y="1249074"/>
            <a:ext cx="1192077" cy="369332"/>
          </a:xfrm>
          <a:prstGeom prst="rect">
            <a:avLst/>
          </a:prstGeom>
          <a:noFill/>
        </p:spPr>
        <p:txBody>
          <a:bodyPr wrap="square" rtlCol="0">
            <a:spAutoFit/>
          </a:bodyPr>
          <a:lstStyle/>
          <a:p>
            <a:pPr algn="ctr" rtl="1"/>
            <a:r>
              <a:rPr lang="he-IL" b="1" dirty="0">
                <a:solidFill>
                  <a:schemeClr val="bg1"/>
                </a:solidFill>
                <a:latin typeface="Comic Sans MS" panose="030F0702030302020204" pitchFamily="66" charset="0"/>
              </a:rPr>
              <a:t>..</a:t>
            </a:r>
            <a:endParaRPr lang="en-US" b="1"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357FD40B-E4FF-BD61-F09D-FA2723F938BE}"/>
              </a:ext>
            </a:extLst>
          </p:cNvPr>
          <p:cNvSpPr txBox="1"/>
          <p:nvPr/>
        </p:nvSpPr>
        <p:spPr>
          <a:xfrm>
            <a:off x="3919236" y="1249074"/>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10" name="TextBox 9">
            <a:extLst>
              <a:ext uri="{FF2B5EF4-FFF2-40B4-BE49-F238E27FC236}">
                <a16:creationId xmlns:a16="http://schemas.microsoft.com/office/drawing/2014/main" id="{21B40645-CE37-1347-9A93-864BA7FF1F38}"/>
              </a:ext>
            </a:extLst>
          </p:cNvPr>
          <p:cNvSpPr txBox="1"/>
          <p:nvPr/>
        </p:nvSpPr>
        <p:spPr>
          <a:xfrm>
            <a:off x="5140480" y="1222264"/>
            <a:ext cx="1192077" cy="369332"/>
          </a:xfrm>
          <a:prstGeom prst="rect">
            <a:avLst/>
          </a:prstGeom>
          <a:noFill/>
        </p:spPr>
        <p:txBody>
          <a:bodyPr wrap="square" rtlCol="0">
            <a:spAutoFit/>
          </a:bodyPr>
          <a:lstStyle/>
          <a:p>
            <a:pPr algn="ctr"/>
            <a:r>
              <a:rPr lang="he-IL" b="1" dirty="0">
                <a:solidFill>
                  <a:schemeClr val="bg1"/>
                </a:solidFill>
                <a:latin typeface="Comic Sans MS" panose="030F0702030302020204" pitchFamily="66" charset="0"/>
              </a:rPr>
              <a:t>..</a:t>
            </a:r>
            <a:endParaRPr lang="en-US" b="1" dirty="0">
              <a:solidFill>
                <a:schemeClr val="bg1"/>
              </a:solidFill>
              <a:latin typeface="Comic Sans MS" panose="030F0702030302020204" pitchFamily="66" charset="0"/>
            </a:endParaRPr>
          </a:p>
        </p:txBody>
      </p:sp>
      <p:sp>
        <p:nvSpPr>
          <p:cNvPr id="11" name="TextBox 10">
            <a:extLst>
              <a:ext uri="{FF2B5EF4-FFF2-40B4-BE49-F238E27FC236}">
                <a16:creationId xmlns:a16="http://schemas.microsoft.com/office/drawing/2014/main" id="{F5A5DEE5-8A13-21BC-6CAC-951E127FF2C0}"/>
              </a:ext>
            </a:extLst>
          </p:cNvPr>
          <p:cNvSpPr txBox="1"/>
          <p:nvPr/>
        </p:nvSpPr>
        <p:spPr>
          <a:xfrm>
            <a:off x="6319979" y="1237523"/>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16" name="TextBox 15">
            <a:extLst>
              <a:ext uri="{FF2B5EF4-FFF2-40B4-BE49-F238E27FC236}">
                <a16:creationId xmlns:a16="http://schemas.microsoft.com/office/drawing/2014/main" id="{4C2E41DE-F3F6-A4EC-4B9B-FB81C6730873}"/>
              </a:ext>
            </a:extLst>
          </p:cNvPr>
          <p:cNvSpPr txBox="1"/>
          <p:nvPr/>
        </p:nvSpPr>
        <p:spPr>
          <a:xfrm>
            <a:off x="7543529" y="2441095"/>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33" name="TextBox 32">
            <a:extLst>
              <a:ext uri="{FF2B5EF4-FFF2-40B4-BE49-F238E27FC236}">
                <a16:creationId xmlns:a16="http://schemas.microsoft.com/office/drawing/2014/main" id="{AB3A3ABB-EB72-F979-8E10-4EDD49BEDBB1}"/>
              </a:ext>
            </a:extLst>
          </p:cNvPr>
          <p:cNvSpPr txBox="1"/>
          <p:nvPr/>
        </p:nvSpPr>
        <p:spPr>
          <a:xfrm>
            <a:off x="551891" y="666657"/>
            <a:ext cx="2655514" cy="276999"/>
          </a:xfrm>
          <a:prstGeom prst="rect">
            <a:avLst/>
          </a:prstGeom>
          <a:noFill/>
        </p:spPr>
        <p:txBody>
          <a:bodyPr wrap="square" rtlCol="0">
            <a:spAutoFit/>
          </a:bodyPr>
          <a:lstStyle/>
          <a:p>
            <a:pPr algn="ctr"/>
            <a:r>
              <a:rPr lang="he-IL" sz="1200" i="1" dirty="0">
                <a:solidFill>
                  <a:srgbClr val="C00000"/>
                </a:solidFill>
                <a:latin typeface="Comic Sans MS" panose="030F0702030302020204" pitchFamily="66" charset="0"/>
                <a:cs typeface="Cavolini" panose="03000502040302020204" pitchFamily="66" charset="0"/>
              </a:rPr>
              <a:t>יצר יואל שאול תורגם ע"י ד"ר איילת בן-ששון</a:t>
            </a:r>
            <a:endParaRPr lang="en-US" sz="1200" i="1" dirty="0">
              <a:solidFill>
                <a:srgbClr val="C00000"/>
              </a:solidFill>
              <a:latin typeface="Comic Sans MS" panose="030F0702030302020204" pitchFamily="66" charset="0"/>
              <a:cs typeface="Cavolini" panose="03000502040302020204" pitchFamily="66" charset="0"/>
            </a:endParaRPr>
          </a:p>
        </p:txBody>
      </p:sp>
      <p:pic>
        <p:nvPicPr>
          <p:cNvPr id="34" name="Graphic 33" descr="Devil face with solid fill">
            <a:extLst>
              <a:ext uri="{FF2B5EF4-FFF2-40B4-BE49-F238E27FC236}">
                <a16:creationId xmlns:a16="http://schemas.microsoft.com/office/drawing/2014/main" id="{C999FE7B-AE05-C87B-8ACA-7BF673EE5E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7463" y="1083869"/>
            <a:ext cx="577463" cy="577463"/>
          </a:xfrm>
          <a:prstGeom prst="rect">
            <a:avLst/>
          </a:prstGeom>
        </p:spPr>
      </p:pic>
      <p:pic>
        <p:nvPicPr>
          <p:cNvPr id="35" name="Graphic 34" descr="Crying face with solid fill">
            <a:extLst>
              <a:ext uri="{FF2B5EF4-FFF2-40B4-BE49-F238E27FC236}">
                <a16:creationId xmlns:a16="http://schemas.microsoft.com/office/drawing/2014/main" id="{B5427FBC-7204-0A80-9459-13B6D51E3C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7463" y="506406"/>
            <a:ext cx="577463" cy="577463"/>
          </a:xfrm>
          <a:prstGeom prst="rect">
            <a:avLst/>
          </a:prstGeom>
        </p:spPr>
      </p:pic>
      <p:pic>
        <p:nvPicPr>
          <p:cNvPr id="36" name="Graphic 35" descr="Funny face with solid fill">
            <a:extLst>
              <a:ext uri="{FF2B5EF4-FFF2-40B4-BE49-F238E27FC236}">
                <a16:creationId xmlns:a16="http://schemas.microsoft.com/office/drawing/2014/main" id="{4CF8A695-6994-9434-24F1-95C6C1DA86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7377" y="-32619"/>
            <a:ext cx="577463" cy="577463"/>
          </a:xfrm>
          <a:prstGeom prst="rect">
            <a:avLst/>
          </a:prstGeom>
        </p:spPr>
      </p:pic>
      <p:pic>
        <p:nvPicPr>
          <p:cNvPr id="38" name="Graphic 37" descr="Confused face with solid fill">
            <a:extLst>
              <a:ext uri="{FF2B5EF4-FFF2-40B4-BE49-F238E27FC236}">
                <a16:creationId xmlns:a16="http://schemas.microsoft.com/office/drawing/2014/main" id="{667EEE3D-351A-8A48-0E2B-CB3E35980CC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0506" y="2156021"/>
            <a:ext cx="577463" cy="577463"/>
          </a:xfrm>
          <a:prstGeom prst="rect">
            <a:avLst/>
          </a:prstGeom>
        </p:spPr>
      </p:pic>
      <p:pic>
        <p:nvPicPr>
          <p:cNvPr id="39" name="Graphic 38" descr="Grinning face with solid fill">
            <a:extLst>
              <a:ext uri="{FF2B5EF4-FFF2-40B4-BE49-F238E27FC236}">
                <a16:creationId xmlns:a16="http://schemas.microsoft.com/office/drawing/2014/main" id="{2A64ED14-A9BB-A69C-FD73-C0F71AB1017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7463" y="2657933"/>
            <a:ext cx="577463" cy="577463"/>
          </a:xfrm>
          <a:prstGeom prst="rect">
            <a:avLst/>
          </a:prstGeom>
        </p:spPr>
      </p:pic>
      <p:pic>
        <p:nvPicPr>
          <p:cNvPr id="40" name="Graphic 39" descr="Tongue face with solid fill">
            <a:extLst>
              <a:ext uri="{FF2B5EF4-FFF2-40B4-BE49-F238E27FC236}">
                <a16:creationId xmlns:a16="http://schemas.microsoft.com/office/drawing/2014/main" id="{1CD0C5BB-2031-0F13-87F5-CF5865D613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7650" y="3201790"/>
            <a:ext cx="577463" cy="577463"/>
          </a:xfrm>
          <a:prstGeom prst="rect">
            <a:avLst/>
          </a:prstGeom>
        </p:spPr>
      </p:pic>
      <p:pic>
        <p:nvPicPr>
          <p:cNvPr id="41" name="Graphic 40" descr="Smiling face with solid fill">
            <a:extLst>
              <a:ext uri="{FF2B5EF4-FFF2-40B4-BE49-F238E27FC236}">
                <a16:creationId xmlns:a16="http://schemas.microsoft.com/office/drawing/2014/main" id="{976213F4-4AF1-222A-138F-2103041C687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7376" y="3716027"/>
            <a:ext cx="577463" cy="577463"/>
          </a:xfrm>
          <a:prstGeom prst="rect">
            <a:avLst/>
          </a:prstGeom>
        </p:spPr>
      </p:pic>
      <p:pic>
        <p:nvPicPr>
          <p:cNvPr id="42" name="Graphic 41" descr="Surprised face with solid fill">
            <a:extLst>
              <a:ext uri="{FF2B5EF4-FFF2-40B4-BE49-F238E27FC236}">
                <a16:creationId xmlns:a16="http://schemas.microsoft.com/office/drawing/2014/main" id="{57ED7613-78AB-502C-9A69-CA33C901CA6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96719" y="4802454"/>
            <a:ext cx="577463" cy="577463"/>
          </a:xfrm>
          <a:prstGeom prst="rect">
            <a:avLst/>
          </a:prstGeom>
        </p:spPr>
      </p:pic>
      <p:pic>
        <p:nvPicPr>
          <p:cNvPr id="43" name="Graphic 42" descr="Nervous face with solid fill">
            <a:extLst>
              <a:ext uri="{FF2B5EF4-FFF2-40B4-BE49-F238E27FC236}">
                <a16:creationId xmlns:a16="http://schemas.microsoft.com/office/drawing/2014/main" id="{8B48D637-077C-0E82-4B88-AC67FF111DB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87377" y="4252444"/>
            <a:ext cx="577463" cy="577463"/>
          </a:xfrm>
          <a:prstGeom prst="rect">
            <a:avLst/>
          </a:prstGeom>
        </p:spPr>
      </p:pic>
      <p:grpSp>
        <p:nvGrpSpPr>
          <p:cNvPr id="46" name="Group 45">
            <a:extLst>
              <a:ext uri="{FF2B5EF4-FFF2-40B4-BE49-F238E27FC236}">
                <a16:creationId xmlns:a16="http://schemas.microsoft.com/office/drawing/2014/main" id="{3C36A168-3898-B359-ADB0-14D6AA56B951}"/>
              </a:ext>
            </a:extLst>
          </p:cNvPr>
          <p:cNvGrpSpPr/>
          <p:nvPr/>
        </p:nvGrpSpPr>
        <p:grpSpPr>
          <a:xfrm>
            <a:off x="305026" y="73915"/>
            <a:ext cx="8704318" cy="1080730"/>
            <a:chOff x="305026" y="73915"/>
            <a:chExt cx="8704318" cy="1080730"/>
          </a:xfrm>
        </p:grpSpPr>
        <p:sp>
          <p:nvSpPr>
            <p:cNvPr id="32" name="TextBox 31">
              <a:extLst>
                <a:ext uri="{FF2B5EF4-FFF2-40B4-BE49-F238E27FC236}">
                  <a16:creationId xmlns:a16="http://schemas.microsoft.com/office/drawing/2014/main" id="{99AC5133-6250-4462-E2C4-97E636D01B53}"/>
                </a:ext>
              </a:extLst>
            </p:cNvPr>
            <p:cNvSpPr txBox="1"/>
            <p:nvPr/>
          </p:nvSpPr>
          <p:spPr>
            <a:xfrm>
              <a:off x="305026" y="73915"/>
              <a:ext cx="4996249" cy="646331"/>
            </a:xfrm>
            <a:prstGeom prst="rect">
              <a:avLst/>
            </a:prstGeom>
            <a:noFill/>
          </p:spPr>
          <p:txBody>
            <a:bodyPr wrap="square" rtlCol="0">
              <a:spAutoFit/>
            </a:bodyPr>
            <a:lstStyle/>
            <a:p>
              <a:pPr algn="ctr"/>
              <a:r>
                <a:rPr lang="he-IL" sz="3600" dirty="0"/>
                <a:t>כתבו כאן את שם המשחק.</a:t>
              </a:r>
              <a:endParaRPr lang="en-US" sz="3300" dirty="0">
                <a:latin typeface="Comic Sans MS" panose="030F070203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1CB641D8-0AF0-F402-5474-2DD53A1C0704}"/>
                </a:ext>
              </a:extLst>
            </p:cNvPr>
            <p:cNvSpPr txBox="1"/>
            <p:nvPr/>
          </p:nvSpPr>
          <p:spPr>
            <a:xfrm>
              <a:off x="4804347" y="877646"/>
              <a:ext cx="4204997" cy="276999"/>
            </a:xfrm>
            <a:prstGeom prst="rect">
              <a:avLst/>
            </a:prstGeom>
            <a:solidFill>
              <a:schemeClr val="bg1"/>
            </a:solidFill>
          </p:spPr>
          <p:txBody>
            <a:bodyPr wrap="none" rtlCol="0">
              <a:spAutoFit/>
            </a:bodyPr>
            <a:lstStyle/>
            <a:p>
              <a:pPr algn="r" rtl="1"/>
              <a:r>
                <a:rPr lang="he-IL" sz="1200" dirty="0"/>
                <a:t>ל2-4 שחקנים. השתמשו בקוביה. תוכלו לגרור את החיילים על הלוח. </a:t>
              </a:r>
              <a:endParaRPr lang="LID4096" sz="1200" dirty="0"/>
            </a:p>
          </p:txBody>
        </p:sp>
      </p:grpSp>
      <p:sp>
        <p:nvSpPr>
          <p:cNvPr id="47" name="Rectangle 46">
            <a:extLst>
              <a:ext uri="{FF2B5EF4-FFF2-40B4-BE49-F238E27FC236}">
                <a16:creationId xmlns:a16="http://schemas.microsoft.com/office/drawing/2014/main" id="{39140481-0C0D-99D8-F9FA-D59A0D240A0D}"/>
              </a:ext>
            </a:extLst>
          </p:cNvPr>
          <p:cNvSpPr/>
          <p:nvPr/>
        </p:nvSpPr>
        <p:spPr>
          <a:xfrm>
            <a:off x="504883" y="1269952"/>
            <a:ext cx="953669" cy="104690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000" b="1" dirty="0"/>
          </a:p>
        </p:txBody>
      </p:sp>
      <p:sp>
        <p:nvSpPr>
          <p:cNvPr id="48" name="TextBox 47">
            <a:extLst>
              <a:ext uri="{FF2B5EF4-FFF2-40B4-BE49-F238E27FC236}">
                <a16:creationId xmlns:a16="http://schemas.microsoft.com/office/drawing/2014/main" id="{45C52BE6-EB96-9F09-91A1-6DD0484D07DE}"/>
              </a:ext>
            </a:extLst>
          </p:cNvPr>
          <p:cNvSpPr txBox="1"/>
          <p:nvPr/>
        </p:nvSpPr>
        <p:spPr>
          <a:xfrm rot="19402869">
            <a:off x="481040" y="1484264"/>
            <a:ext cx="1111202" cy="830997"/>
          </a:xfrm>
          <a:prstGeom prst="rect">
            <a:avLst/>
          </a:prstGeom>
          <a:noFill/>
        </p:spPr>
        <p:txBody>
          <a:bodyPr wrap="none" rtlCol="0">
            <a:spAutoFit/>
          </a:bodyPr>
          <a:lstStyle/>
          <a:p>
            <a:r>
              <a:rPr lang="he-IL" sz="2400" b="1" dirty="0">
                <a:solidFill>
                  <a:schemeClr val="bg1"/>
                </a:solidFill>
              </a:rPr>
              <a:t>התחלה</a:t>
            </a:r>
            <a:endParaRPr lang="LID4096" sz="2400" b="1" dirty="0">
              <a:solidFill>
                <a:schemeClr val="bg1"/>
              </a:solidFill>
            </a:endParaRPr>
          </a:p>
          <a:p>
            <a:endParaRPr lang="LID4096" sz="2400" dirty="0">
              <a:solidFill>
                <a:schemeClr val="bg1"/>
              </a:solidFill>
            </a:endParaRPr>
          </a:p>
        </p:txBody>
      </p:sp>
      <p:sp>
        <p:nvSpPr>
          <p:cNvPr id="49" name="Rectangle 48">
            <a:extLst>
              <a:ext uri="{FF2B5EF4-FFF2-40B4-BE49-F238E27FC236}">
                <a16:creationId xmlns:a16="http://schemas.microsoft.com/office/drawing/2014/main" id="{F43A641E-2E3E-017A-3ACF-2A0CB3282F42}"/>
              </a:ext>
            </a:extLst>
          </p:cNvPr>
          <p:cNvSpPr/>
          <p:nvPr/>
        </p:nvSpPr>
        <p:spPr>
          <a:xfrm>
            <a:off x="1651036" y="5517992"/>
            <a:ext cx="1029159" cy="104690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000" b="1" dirty="0"/>
          </a:p>
        </p:txBody>
      </p:sp>
      <p:sp>
        <p:nvSpPr>
          <p:cNvPr id="50" name="TextBox 49">
            <a:extLst>
              <a:ext uri="{FF2B5EF4-FFF2-40B4-BE49-F238E27FC236}">
                <a16:creationId xmlns:a16="http://schemas.microsoft.com/office/drawing/2014/main" id="{2C27C1F2-D0C5-9EA2-3E09-5A3B11AC36CD}"/>
              </a:ext>
            </a:extLst>
          </p:cNvPr>
          <p:cNvSpPr txBox="1"/>
          <p:nvPr/>
        </p:nvSpPr>
        <p:spPr>
          <a:xfrm rot="19402869">
            <a:off x="1634685" y="5766094"/>
            <a:ext cx="1075979" cy="461665"/>
          </a:xfrm>
          <a:prstGeom prst="rect">
            <a:avLst/>
          </a:prstGeom>
          <a:noFill/>
        </p:spPr>
        <p:txBody>
          <a:bodyPr wrap="square" rtlCol="0">
            <a:spAutoFit/>
          </a:bodyPr>
          <a:lstStyle/>
          <a:p>
            <a:pPr algn="ctr" rtl="1"/>
            <a:r>
              <a:rPr lang="he-IL" sz="2400" b="1" dirty="0">
                <a:solidFill>
                  <a:schemeClr val="bg1"/>
                </a:solidFill>
              </a:rPr>
              <a:t>סיום</a:t>
            </a:r>
            <a:endParaRPr lang="LID4096" sz="2400" dirty="0">
              <a:solidFill>
                <a:schemeClr val="bg1"/>
              </a:solidFill>
            </a:endParaRPr>
          </a:p>
        </p:txBody>
      </p:sp>
      <p:pic>
        <p:nvPicPr>
          <p:cNvPr id="58" name="Graphic 57" descr="Angry face with solid fill">
            <a:extLst>
              <a:ext uri="{FF2B5EF4-FFF2-40B4-BE49-F238E27FC236}">
                <a16:creationId xmlns:a16="http://schemas.microsoft.com/office/drawing/2014/main" id="{79C89B74-BFD7-0F9B-56D0-DC5690DDCCE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23824" y="1598973"/>
            <a:ext cx="577463" cy="577463"/>
          </a:xfrm>
          <a:prstGeom prst="rect">
            <a:avLst/>
          </a:prstGeom>
        </p:spPr>
      </p:pic>
      <p:sp>
        <p:nvSpPr>
          <p:cNvPr id="60" name="TextBox 59">
            <a:extLst>
              <a:ext uri="{FF2B5EF4-FFF2-40B4-BE49-F238E27FC236}">
                <a16:creationId xmlns:a16="http://schemas.microsoft.com/office/drawing/2014/main" id="{A33A8A08-8476-36F8-0121-90F815BCC294}"/>
              </a:ext>
            </a:extLst>
          </p:cNvPr>
          <p:cNvSpPr txBox="1"/>
          <p:nvPr/>
        </p:nvSpPr>
        <p:spPr>
          <a:xfrm>
            <a:off x="8874729" y="392687"/>
            <a:ext cx="184731" cy="369332"/>
          </a:xfrm>
          <a:prstGeom prst="rect">
            <a:avLst/>
          </a:prstGeom>
          <a:noFill/>
        </p:spPr>
        <p:txBody>
          <a:bodyPr wrap="square" rtlCol="0">
            <a:spAutoFit/>
          </a:bodyPr>
          <a:lstStyle/>
          <a:p>
            <a:endParaRPr lang="LID4096" dirty="0"/>
          </a:p>
        </p:txBody>
      </p:sp>
      <p:sp>
        <p:nvSpPr>
          <p:cNvPr id="51" name="TextBox 50">
            <a:extLst>
              <a:ext uri="{FF2B5EF4-FFF2-40B4-BE49-F238E27FC236}">
                <a16:creationId xmlns:a16="http://schemas.microsoft.com/office/drawing/2014/main" id="{9C2C06A2-3403-9A96-892B-3132F89E629F}"/>
              </a:ext>
            </a:extLst>
          </p:cNvPr>
          <p:cNvSpPr txBox="1"/>
          <p:nvPr/>
        </p:nvSpPr>
        <p:spPr>
          <a:xfrm>
            <a:off x="7512056" y="1222264"/>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52" name="TextBox 51">
            <a:extLst>
              <a:ext uri="{FF2B5EF4-FFF2-40B4-BE49-F238E27FC236}">
                <a16:creationId xmlns:a16="http://schemas.microsoft.com/office/drawing/2014/main" id="{561AEABB-C0CF-7C4E-4A15-F192139A4F5B}"/>
              </a:ext>
            </a:extLst>
          </p:cNvPr>
          <p:cNvSpPr txBox="1"/>
          <p:nvPr/>
        </p:nvSpPr>
        <p:spPr>
          <a:xfrm>
            <a:off x="1531038" y="2742955"/>
            <a:ext cx="1192077" cy="369332"/>
          </a:xfrm>
          <a:prstGeom prst="rect">
            <a:avLst/>
          </a:prstGeom>
          <a:noFill/>
        </p:spPr>
        <p:txBody>
          <a:bodyPr wrap="square" rtlCol="0">
            <a:spAutoFit/>
          </a:bodyPr>
          <a:lstStyle/>
          <a:p>
            <a:pPr algn="ctr" rtl="1"/>
            <a:r>
              <a:rPr lang="he-IL" b="1" dirty="0">
                <a:latin typeface="Comic Sans MS" panose="030F0702030302020204" pitchFamily="66" charset="0"/>
              </a:rPr>
              <a:t>..</a:t>
            </a:r>
            <a:endParaRPr lang="en-US" b="1" dirty="0">
              <a:latin typeface="Comic Sans MS" panose="030F0702030302020204" pitchFamily="66" charset="0"/>
            </a:endParaRPr>
          </a:p>
        </p:txBody>
      </p:sp>
      <p:sp>
        <p:nvSpPr>
          <p:cNvPr id="53" name="TextBox 52">
            <a:extLst>
              <a:ext uri="{FF2B5EF4-FFF2-40B4-BE49-F238E27FC236}">
                <a16:creationId xmlns:a16="http://schemas.microsoft.com/office/drawing/2014/main" id="{2030C768-18BD-BC3E-189F-68BB8B292D87}"/>
              </a:ext>
            </a:extLst>
          </p:cNvPr>
          <p:cNvSpPr txBox="1"/>
          <p:nvPr/>
        </p:nvSpPr>
        <p:spPr>
          <a:xfrm>
            <a:off x="2709776" y="2722077"/>
            <a:ext cx="1192077" cy="369332"/>
          </a:xfrm>
          <a:prstGeom prst="rect">
            <a:avLst/>
          </a:prstGeom>
          <a:noFill/>
        </p:spPr>
        <p:txBody>
          <a:bodyPr wrap="square" rtlCol="0">
            <a:spAutoFit/>
          </a:bodyPr>
          <a:lstStyle/>
          <a:p>
            <a:pPr algn="ctr" rtl="1"/>
            <a:r>
              <a:rPr lang="he-IL" b="1" dirty="0">
                <a:latin typeface="Comic Sans MS" panose="030F0702030302020204" pitchFamily="66" charset="0"/>
              </a:rPr>
              <a:t>..</a:t>
            </a:r>
            <a:endParaRPr lang="en-US" b="1" dirty="0">
              <a:latin typeface="Comic Sans MS" panose="030F0702030302020204" pitchFamily="66" charset="0"/>
            </a:endParaRPr>
          </a:p>
        </p:txBody>
      </p:sp>
      <p:sp>
        <p:nvSpPr>
          <p:cNvPr id="61" name="TextBox 60">
            <a:extLst>
              <a:ext uri="{FF2B5EF4-FFF2-40B4-BE49-F238E27FC236}">
                <a16:creationId xmlns:a16="http://schemas.microsoft.com/office/drawing/2014/main" id="{95E9107A-D2A3-D85B-3F6C-2CA667C20BDF}"/>
              </a:ext>
            </a:extLst>
          </p:cNvPr>
          <p:cNvSpPr txBox="1"/>
          <p:nvPr/>
        </p:nvSpPr>
        <p:spPr>
          <a:xfrm>
            <a:off x="3878097" y="2697826"/>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62" name="TextBox 61">
            <a:extLst>
              <a:ext uri="{FF2B5EF4-FFF2-40B4-BE49-F238E27FC236}">
                <a16:creationId xmlns:a16="http://schemas.microsoft.com/office/drawing/2014/main" id="{91CD9A3C-EEAE-A6DA-22A9-0116E8EAAF4B}"/>
              </a:ext>
            </a:extLst>
          </p:cNvPr>
          <p:cNvSpPr txBox="1"/>
          <p:nvPr/>
        </p:nvSpPr>
        <p:spPr>
          <a:xfrm>
            <a:off x="5091828" y="2695267"/>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63" name="TextBox 62">
            <a:extLst>
              <a:ext uri="{FF2B5EF4-FFF2-40B4-BE49-F238E27FC236}">
                <a16:creationId xmlns:a16="http://schemas.microsoft.com/office/drawing/2014/main" id="{D42F10EE-62AA-69E4-C6CA-F8C86EB4FF01}"/>
              </a:ext>
            </a:extLst>
          </p:cNvPr>
          <p:cNvSpPr txBox="1"/>
          <p:nvPr/>
        </p:nvSpPr>
        <p:spPr>
          <a:xfrm>
            <a:off x="6265617" y="2668457"/>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64" name="TextBox 63">
            <a:extLst>
              <a:ext uri="{FF2B5EF4-FFF2-40B4-BE49-F238E27FC236}">
                <a16:creationId xmlns:a16="http://schemas.microsoft.com/office/drawing/2014/main" id="{CA41F5B9-33CE-40BB-E3B7-79DC5FBB92AD}"/>
              </a:ext>
            </a:extLst>
          </p:cNvPr>
          <p:cNvSpPr txBox="1"/>
          <p:nvPr/>
        </p:nvSpPr>
        <p:spPr>
          <a:xfrm>
            <a:off x="375504" y="2695267"/>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65" name="TextBox 64">
            <a:extLst>
              <a:ext uri="{FF2B5EF4-FFF2-40B4-BE49-F238E27FC236}">
                <a16:creationId xmlns:a16="http://schemas.microsoft.com/office/drawing/2014/main" id="{D13D72BF-742D-0F33-973F-27B211705995}"/>
              </a:ext>
            </a:extLst>
          </p:cNvPr>
          <p:cNvSpPr txBox="1"/>
          <p:nvPr/>
        </p:nvSpPr>
        <p:spPr>
          <a:xfrm>
            <a:off x="1567112" y="4104309"/>
            <a:ext cx="1192077" cy="369332"/>
          </a:xfrm>
          <a:prstGeom prst="rect">
            <a:avLst/>
          </a:prstGeom>
          <a:noFill/>
        </p:spPr>
        <p:txBody>
          <a:bodyPr wrap="square" rtlCol="0">
            <a:spAutoFit/>
          </a:bodyPr>
          <a:lstStyle/>
          <a:p>
            <a:pPr algn="ctr" rtl="1"/>
            <a:r>
              <a:rPr lang="he-IL" b="1" dirty="0">
                <a:latin typeface="Comic Sans MS" panose="030F0702030302020204" pitchFamily="66" charset="0"/>
              </a:rPr>
              <a:t>..</a:t>
            </a:r>
            <a:endParaRPr lang="en-US" b="1" dirty="0">
              <a:latin typeface="Comic Sans MS" panose="030F0702030302020204" pitchFamily="66" charset="0"/>
            </a:endParaRPr>
          </a:p>
        </p:txBody>
      </p:sp>
      <p:sp>
        <p:nvSpPr>
          <p:cNvPr id="66" name="TextBox 65">
            <a:extLst>
              <a:ext uri="{FF2B5EF4-FFF2-40B4-BE49-F238E27FC236}">
                <a16:creationId xmlns:a16="http://schemas.microsoft.com/office/drawing/2014/main" id="{916A5671-E427-0013-4BA5-F887902F235A}"/>
              </a:ext>
            </a:extLst>
          </p:cNvPr>
          <p:cNvSpPr txBox="1"/>
          <p:nvPr/>
        </p:nvSpPr>
        <p:spPr>
          <a:xfrm>
            <a:off x="2745850" y="4095871"/>
            <a:ext cx="1192077" cy="369332"/>
          </a:xfrm>
          <a:prstGeom prst="rect">
            <a:avLst/>
          </a:prstGeom>
          <a:noFill/>
        </p:spPr>
        <p:txBody>
          <a:bodyPr wrap="square" rtlCol="0">
            <a:spAutoFit/>
          </a:bodyPr>
          <a:lstStyle/>
          <a:p>
            <a:pPr algn="ctr" rtl="1"/>
            <a:r>
              <a:rPr lang="he-IL" b="1" dirty="0">
                <a:latin typeface="Comic Sans MS" panose="030F0702030302020204" pitchFamily="66" charset="0"/>
              </a:rPr>
              <a:t>..</a:t>
            </a:r>
            <a:endParaRPr lang="en-US" b="1" dirty="0">
              <a:latin typeface="Comic Sans MS" panose="030F0702030302020204" pitchFamily="66" charset="0"/>
            </a:endParaRPr>
          </a:p>
        </p:txBody>
      </p:sp>
      <p:sp>
        <p:nvSpPr>
          <p:cNvPr id="67" name="TextBox 66">
            <a:extLst>
              <a:ext uri="{FF2B5EF4-FFF2-40B4-BE49-F238E27FC236}">
                <a16:creationId xmlns:a16="http://schemas.microsoft.com/office/drawing/2014/main" id="{1C833B82-1434-7479-CE99-111D4BE09FB3}"/>
              </a:ext>
            </a:extLst>
          </p:cNvPr>
          <p:cNvSpPr txBox="1"/>
          <p:nvPr/>
        </p:nvSpPr>
        <p:spPr>
          <a:xfrm>
            <a:off x="3914171" y="4071620"/>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68" name="TextBox 67">
            <a:extLst>
              <a:ext uri="{FF2B5EF4-FFF2-40B4-BE49-F238E27FC236}">
                <a16:creationId xmlns:a16="http://schemas.microsoft.com/office/drawing/2014/main" id="{24A864E7-9FDB-1882-643A-252E25E77FAA}"/>
              </a:ext>
            </a:extLst>
          </p:cNvPr>
          <p:cNvSpPr txBox="1"/>
          <p:nvPr/>
        </p:nvSpPr>
        <p:spPr>
          <a:xfrm>
            <a:off x="5127902" y="4075281"/>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69" name="TextBox 68">
            <a:extLst>
              <a:ext uri="{FF2B5EF4-FFF2-40B4-BE49-F238E27FC236}">
                <a16:creationId xmlns:a16="http://schemas.microsoft.com/office/drawing/2014/main" id="{F54C5D28-AD93-B7D9-E7D0-2119BC344002}"/>
              </a:ext>
            </a:extLst>
          </p:cNvPr>
          <p:cNvSpPr txBox="1"/>
          <p:nvPr/>
        </p:nvSpPr>
        <p:spPr>
          <a:xfrm>
            <a:off x="6301691" y="4079571"/>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70" name="TextBox 69">
            <a:extLst>
              <a:ext uri="{FF2B5EF4-FFF2-40B4-BE49-F238E27FC236}">
                <a16:creationId xmlns:a16="http://schemas.microsoft.com/office/drawing/2014/main" id="{84A8C041-A389-C8B3-89FC-95DA1FD1C9CF}"/>
              </a:ext>
            </a:extLst>
          </p:cNvPr>
          <p:cNvSpPr txBox="1"/>
          <p:nvPr/>
        </p:nvSpPr>
        <p:spPr>
          <a:xfrm>
            <a:off x="386698" y="3832683"/>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71" name="TextBox 70">
            <a:extLst>
              <a:ext uri="{FF2B5EF4-FFF2-40B4-BE49-F238E27FC236}">
                <a16:creationId xmlns:a16="http://schemas.microsoft.com/office/drawing/2014/main" id="{6417DBD4-F3F8-E6FF-D78D-A7C88E67F0C5}"/>
              </a:ext>
            </a:extLst>
          </p:cNvPr>
          <p:cNvSpPr txBox="1"/>
          <p:nvPr/>
        </p:nvSpPr>
        <p:spPr>
          <a:xfrm>
            <a:off x="7488794" y="4310488"/>
            <a:ext cx="1192077" cy="369332"/>
          </a:xfrm>
          <a:prstGeom prst="rect">
            <a:avLst/>
          </a:prstGeom>
          <a:noFill/>
        </p:spPr>
        <p:txBody>
          <a:bodyPr wrap="square" rtlCol="0">
            <a:spAutoFit/>
          </a:bodyPr>
          <a:lstStyle/>
          <a:p>
            <a:pPr algn="ctr"/>
            <a:r>
              <a:rPr lang="he-IL" b="1" dirty="0">
                <a:solidFill>
                  <a:schemeClr val="bg1"/>
                </a:solidFill>
                <a:latin typeface="Comic Sans MS" panose="030F0702030302020204" pitchFamily="66" charset="0"/>
              </a:rPr>
              <a:t>..</a:t>
            </a:r>
            <a:endParaRPr lang="en-US" b="1" dirty="0">
              <a:solidFill>
                <a:schemeClr val="bg1"/>
              </a:solidFill>
              <a:latin typeface="Comic Sans MS" panose="030F0702030302020204" pitchFamily="66" charset="0"/>
            </a:endParaRPr>
          </a:p>
        </p:txBody>
      </p:sp>
      <p:sp>
        <p:nvSpPr>
          <p:cNvPr id="73" name="TextBox 72">
            <a:extLst>
              <a:ext uri="{FF2B5EF4-FFF2-40B4-BE49-F238E27FC236}">
                <a16:creationId xmlns:a16="http://schemas.microsoft.com/office/drawing/2014/main" id="{57E875E5-766C-1649-D389-04ED5687A067}"/>
              </a:ext>
            </a:extLst>
          </p:cNvPr>
          <p:cNvSpPr txBox="1"/>
          <p:nvPr/>
        </p:nvSpPr>
        <p:spPr>
          <a:xfrm>
            <a:off x="2704066" y="5466292"/>
            <a:ext cx="1192077" cy="369332"/>
          </a:xfrm>
          <a:prstGeom prst="rect">
            <a:avLst/>
          </a:prstGeom>
          <a:noFill/>
        </p:spPr>
        <p:txBody>
          <a:bodyPr wrap="square" rtlCol="0">
            <a:spAutoFit/>
          </a:bodyPr>
          <a:lstStyle/>
          <a:p>
            <a:pPr algn="ctr" rtl="1"/>
            <a:r>
              <a:rPr lang="he-IL" b="1" dirty="0">
                <a:latin typeface="Comic Sans MS" panose="030F0702030302020204" pitchFamily="66" charset="0"/>
              </a:rPr>
              <a:t>..</a:t>
            </a:r>
            <a:endParaRPr lang="en-US" b="1" dirty="0">
              <a:latin typeface="Comic Sans MS" panose="030F0702030302020204" pitchFamily="66" charset="0"/>
            </a:endParaRPr>
          </a:p>
        </p:txBody>
      </p:sp>
      <p:sp>
        <p:nvSpPr>
          <p:cNvPr id="74" name="TextBox 73">
            <a:extLst>
              <a:ext uri="{FF2B5EF4-FFF2-40B4-BE49-F238E27FC236}">
                <a16:creationId xmlns:a16="http://schemas.microsoft.com/office/drawing/2014/main" id="{2422E5CA-ECD4-BD08-4910-C4CFA9024364}"/>
              </a:ext>
            </a:extLst>
          </p:cNvPr>
          <p:cNvSpPr txBox="1"/>
          <p:nvPr/>
        </p:nvSpPr>
        <p:spPr>
          <a:xfrm>
            <a:off x="3864874" y="5466292"/>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75" name="TextBox 74">
            <a:extLst>
              <a:ext uri="{FF2B5EF4-FFF2-40B4-BE49-F238E27FC236}">
                <a16:creationId xmlns:a16="http://schemas.microsoft.com/office/drawing/2014/main" id="{5B343873-229D-5CCD-F5FD-0EC12131DDA1}"/>
              </a:ext>
            </a:extLst>
          </p:cNvPr>
          <p:cNvSpPr txBox="1"/>
          <p:nvPr/>
        </p:nvSpPr>
        <p:spPr>
          <a:xfrm>
            <a:off x="5086118" y="5439482"/>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76" name="TextBox 75">
            <a:extLst>
              <a:ext uri="{FF2B5EF4-FFF2-40B4-BE49-F238E27FC236}">
                <a16:creationId xmlns:a16="http://schemas.microsoft.com/office/drawing/2014/main" id="{33F1354C-FE20-1587-EBCE-F6FB23F8B133}"/>
              </a:ext>
            </a:extLst>
          </p:cNvPr>
          <p:cNvSpPr txBox="1"/>
          <p:nvPr/>
        </p:nvSpPr>
        <p:spPr>
          <a:xfrm>
            <a:off x="6265617" y="5454741"/>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77" name="TextBox 76">
            <a:extLst>
              <a:ext uri="{FF2B5EF4-FFF2-40B4-BE49-F238E27FC236}">
                <a16:creationId xmlns:a16="http://schemas.microsoft.com/office/drawing/2014/main" id="{E75BB7D6-66E0-4B82-053C-1F758860A10F}"/>
              </a:ext>
            </a:extLst>
          </p:cNvPr>
          <p:cNvSpPr txBox="1"/>
          <p:nvPr/>
        </p:nvSpPr>
        <p:spPr>
          <a:xfrm>
            <a:off x="7476812" y="5479405"/>
            <a:ext cx="1192077" cy="369332"/>
          </a:xfrm>
          <a:prstGeom prst="rect">
            <a:avLst/>
          </a:prstGeom>
          <a:noFill/>
        </p:spPr>
        <p:txBody>
          <a:bodyPr wrap="square" rtlCol="0">
            <a:spAutoFit/>
          </a:bodyPr>
          <a:lstStyle/>
          <a:p>
            <a:pPr algn="ctr"/>
            <a:r>
              <a:rPr lang="he-IL" b="1" dirty="0">
                <a:latin typeface="Comic Sans MS" panose="030F0702030302020204" pitchFamily="66" charset="0"/>
              </a:rPr>
              <a:t>..</a:t>
            </a:r>
            <a:endParaRPr lang="en-US" b="1" dirty="0">
              <a:latin typeface="Comic Sans MS" panose="030F0702030302020204" pitchFamily="66" charset="0"/>
            </a:endParaRPr>
          </a:p>
        </p:txBody>
      </p:sp>
      <p:sp>
        <p:nvSpPr>
          <p:cNvPr id="78" name="TextBox 77">
            <a:extLst>
              <a:ext uri="{FF2B5EF4-FFF2-40B4-BE49-F238E27FC236}">
                <a16:creationId xmlns:a16="http://schemas.microsoft.com/office/drawing/2014/main" id="{92D1AB6B-94AF-5979-A371-6D435C5F7050}"/>
              </a:ext>
            </a:extLst>
          </p:cNvPr>
          <p:cNvSpPr txBox="1"/>
          <p:nvPr/>
        </p:nvSpPr>
        <p:spPr>
          <a:xfrm rot="16200000">
            <a:off x="5911623" y="3291863"/>
            <a:ext cx="6697667" cy="246221"/>
          </a:xfrm>
          <a:prstGeom prst="rect">
            <a:avLst/>
          </a:prstGeom>
          <a:noFill/>
        </p:spPr>
        <p:txBody>
          <a:bodyPr wrap="none" rtlCol="0">
            <a:spAutoFit/>
          </a:bodyPr>
          <a:lstStyle/>
          <a:p>
            <a:r>
              <a:rPr lang="he-IL" sz="1000" dirty="0"/>
              <a:t>הצעות: עבור משבצות "מהנות", כתבו: חזרו להתחלה. גלגלו שוב. החליפו עם שחקן אחר. המשיכו 4 משבצות. חזרו 3 משבצות אחורה.</a:t>
            </a:r>
            <a:endParaRPr lang="en-US" sz="1000" i="1" dirty="0"/>
          </a:p>
        </p:txBody>
      </p:sp>
      <p:sp>
        <p:nvSpPr>
          <p:cNvPr id="79" name="TextBox 78">
            <a:extLst>
              <a:ext uri="{FF2B5EF4-FFF2-40B4-BE49-F238E27FC236}">
                <a16:creationId xmlns:a16="http://schemas.microsoft.com/office/drawing/2014/main" id="{617AB24B-B878-1E6E-F711-5A54B891C3E9}"/>
              </a:ext>
            </a:extLst>
          </p:cNvPr>
          <p:cNvSpPr txBox="1"/>
          <p:nvPr/>
        </p:nvSpPr>
        <p:spPr>
          <a:xfrm rot="16200000">
            <a:off x="-969126" y="5863601"/>
            <a:ext cx="1547250" cy="369332"/>
          </a:xfrm>
          <a:prstGeom prst="rect">
            <a:avLst/>
          </a:prstGeom>
          <a:noFill/>
        </p:spPr>
        <p:txBody>
          <a:bodyPr wrap="square" rtlCol="0">
            <a:spAutoFit/>
          </a:bodyPr>
          <a:lstStyle/>
          <a:p>
            <a:r>
              <a:rPr lang="he-IL" sz="900" dirty="0"/>
              <a:t>הצעות: גררו פאות למשבצות "חזרה להתחלה" וכו'.</a:t>
            </a:r>
            <a:endParaRPr lang="en-US" sz="900" dirty="0"/>
          </a:p>
        </p:txBody>
      </p:sp>
    </p:spTree>
    <p:extLst>
      <p:ext uri="{BB962C8B-B14F-4D97-AF65-F5344CB8AC3E}">
        <p14:creationId xmlns:p14="http://schemas.microsoft.com/office/powerpoint/2010/main" val="1167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693BCCAF-3C94-440E-8AE9-6E8197C7AFD6}"/>
              </a:ext>
            </a:extLst>
          </p:cNvPr>
          <p:cNvSpPr/>
          <p:nvPr/>
        </p:nvSpPr>
        <p:spPr>
          <a:xfrm>
            <a:off x="0" y="0"/>
            <a:ext cx="9144000" cy="6858000"/>
          </a:xfrm>
          <a:prstGeom prst="frame">
            <a:avLst>
              <a:gd name="adj1" fmla="val 12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78365E01-6F32-4328-A77D-6694DFCDC120}"/>
              </a:ext>
            </a:extLst>
          </p:cNvPr>
          <p:cNvSpPr txBox="1"/>
          <p:nvPr/>
        </p:nvSpPr>
        <p:spPr>
          <a:xfrm>
            <a:off x="859313" y="1565970"/>
            <a:ext cx="7425373" cy="1538883"/>
          </a:xfrm>
          <a:prstGeom prst="rect">
            <a:avLst/>
          </a:prstGeom>
          <a:noFill/>
        </p:spPr>
        <p:txBody>
          <a:bodyPr wrap="square" rtlCol="0">
            <a:spAutoFit/>
          </a:bodyPr>
          <a:lstStyle/>
          <a:p>
            <a:pPr algn="ctr"/>
            <a:r>
              <a:rPr lang="he-IL" dirty="0"/>
              <a:t>מידע על המשחק הזה:</a:t>
            </a:r>
            <a:endParaRPr lang="en-US" dirty="0"/>
          </a:p>
          <a:p>
            <a:pPr algn="ctr"/>
            <a:r>
              <a:rPr lang="he-IL" dirty="0"/>
              <a:t>:</a:t>
            </a:r>
            <a:endParaRPr lang="en-US" dirty="0">
              <a:latin typeface="Comic Sans MS" panose="030F0702030302020204" pitchFamily="66" charset="0"/>
              <a:cs typeface="Cavolini" panose="03000502040302020204" pitchFamily="66" charset="0"/>
            </a:endParaRPr>
          </a:p>
          <a:p>
            <a:pPr algn="ctr"/>
            <a:r>
              <a:rPr lang="he-IL" dirty="0"/>
              <a:t>איך לשחק את המשחק:</a:t>
            </a:r>
            <a:endParaRPr lang="en-US" dirty="0"/>
          </a:p>
          <a:p>
            <a:pPr algn="ctr"/>
            <a:endParaRPr lang="en-US" dirty="0">
              <a:latin typeface="Comic Sans MS" panose="030F0702030302020204" pitchFamily="66" charset="0"/>
              <a:cs typeface="Cavolini" panose="03000502040302020204" pitchFamily="66" charset="0"/>
            </a:endParaRPr>
          </a:p>
          <a:p>
            <a:endParaRPr lang="en-US" sz="2200" dirty="0">
              <a:latin typeface="Comic Sans MS" panose="030F070203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49D204B5-7C4B-4790-ABA9-4D96AD3452B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7418" y="123764"/>
            <a:ext cx="914400" cy="914400"/>
          </a:xfrm>
          <a:prstGeom prst="rect">
            <a:avLst/>
          </a:prstGeom>
        </p:spPr>
      </p:pic>
      <p:pic>
        <p:nvPicPr>
          <p:cNvPr id="6" name="Picture 5">
            <a:extLst>
              <a:ext uri="{FF2B5EF4-FFF2-40B4-BE49-F238E27FC236}">
                <a16:creationId xmlns:a16="http://schemas.microsoft.com/office/drawing/2014/main" id="{F7B78DDF-07B1-4A10-B4BA-F9058D2BF8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8247018" y="172549"/>
            <a:ext cx="914400" cy="914400"/>
          </a:xfrm>
          <a:prstGeom prst="rect">
            <a:avLst/>
          </a:prstGeom>
        </p:spPr>
      </p:pic>
      <p:pic>
        <p:nvPicPr>
          <p:cNvPr id="7" name="Picture 6">
            <a:extLst>
              <a:ext uri="{FF2B5EF4-FFF2-40B4-BE49-F238E27FC236}">
                <a16:creationId xmlns:a16="http://schemas.microsoft.com/office/drawing/2014/main" id="{A42BB1BC-F299-411A-85C9-F9E33AABD13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8232538" y="5771051"/>
            <a:ext cx="914400" cy="914400"/>
          </a:xfrm>
          <a:prstGeom prst="rect">
            <a:avLst/>
          </a:prstGeom>
        </p:spPr>
      </p:pic>
      <p:pic>
        <p:nvPicPr>
          <p:cNvPr id="8" name="Picture 7" descr="A picture containing blue, photo, sitting, water&#10;&#10;Description automatically generated">
            <a:extLst>
              <a:ext uri="{FF2B5EF4-FFF2-40B4-BE49-F238E27FC236}">
                <a16:creationId xmlns:a16="http://schemas.microsoft.com/office/drawing/2014/main" id="{FC8A8E47-7CE4-4C05-83D8-4FA9A31A1449}"/>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5771051"/>
            <a:ext cx="914400" cy="914400"/>
          </a:xfrm>
          <a:prstGeom prst="rect">
            <a:avLst/>
          </a:prstGeom>
        </p:spPr>
      </p:pic>
      <p:sp>
        <p:nvSpPr>
          <p:cNvPr id="10" name="TextBox 9">
            <a:extLst>
              <a:ext uri="{FF2B5EF4-FFF2-40B4-BE49-F238E27FC236}">
                <a16:creationId xmlns:a16="http://schemas.microsoft.com/office/drawing/2014/main" id="{CFFDA4A1-908C-4477-B35A-0BAD0FEDA181}"/>
              </a:ext>
            </a:extLst>
          </p:cNvPr>
          <p:cNvSpPr txBox="1"/>
          <p:nvPr/>
        </p:nvSpPr>
        <p:spPr>
          <a:xfrm>
            <a:off x="2414444" y="75751"/>
            <a:ext cx="4349947" cy="1200329"/>
          </a:xfrm>
          <a:prstGeom prst="rect">
            <a:avLst/>
          </a:prstGeom>
          <a:noFill/>
        </p:spPr>
        <p:txBody>
          <a:bodyPr wrap="square" rtlCol="0">
            <a:spAutoFit/>
          </a:bodyPr>
          <a:lstStyle/>
          <a:p>
            <a:pPr algn="ctr"/>
            <a:r>
              <a:rPr lang="he-IL" sz="3600" dirty="0"/>
              <a:t>כתבו כאן את שם המשחק שלכם.</a:t>
            </a:r>
            <a:endParaRPr lang="en-US" sz="3300" dirty="0">
              <a:latin typeface="Comic Sans MS" panose="030F0702030302020204" pitchFamily="66" charset="0"/>
              <a:cs typeface="Cavolini" panose="03000502040302020204" pitchFamily="66" charset="0"/>
            </a:endParaRPr>
          </a:p>
        </p:txBody>
      </p:sp>
    </p:spTree>
    <p:extLst>
      <p:ext uri="{BB962C8B-B14F-4D97-AF65-F5344CB8AC3E}">
        <p14:creationId xmlns:p14="http://schemas.microsoft.com/office/powerpoint/2010/main" val="1407741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19803</TotalTime>
  <Words>511</Words>
  <Application>Microsoft Office PowerPoint</Application>
  <PresentationFormat>On-screen Show (4:3)</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Shaul</dc:creator>
  <cp:lastModifiedBy>Joel Shaul</cp:lastModifiedBy>
  <cp:revision>118</cp:revision>
  <cp:lastPrinted>2018-06-03T16:43:55Z</cp:lastPrinted>
  <dcterms:created xsi:type="dcterms:W3CDTF">2018-06-02T09:37:33Z</dcterms:created>
  <dcterms:modified xsi:type="dcterms:W3CDTF">2025-12-11T12:18:55Z</dcterms:modified>
</cp:coreProperties>
</file>