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1" r:id="rId2"/>
    <p:sldId id="353" r:id="rId3"/>
    <p:sldId id="345" r:id="rId4"/>
    <p:sldId id="352" r:id="rId5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6633"/>
    <a:srgbClr val="873AC0"/>
    <a:srgbClr val="CC6600"/>
    <a:srgbClr val="33CC33"/>
    <a:srgbClr val="3399FF"/>
    <a:srgbClr val="CC66FF"/>
    <a:srgbClr val="DCFB8F"/>
    <a:srgbClr val="90FECF"/>
    <a:srgbClr val="8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96" autoAdjust="0"/>
  </p:normalViewPr>
  <p:slideViewPr>
    <p:cSldViewPr snapToGrid="0">
      <p:cViewPr>
        <p:scale>
          <a:sx n="60" d="100"/>
          <a:sy n="60" d="100"/>
        </p:scale>
        <p:origin x="141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1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0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5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767F-9B6A-4F5A-895A-F0EB1554DEC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A941-2188-4020-ACC2-E279195B4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4F7CE23-7C5D-44C9-A62F-D3A2C78B8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90" y="0"/>
            <a:ext cx="6396254" cy="1612900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693BCCAF-3C94-440E-8AE9-6E8197C7AFD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4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365E01-6F32-4328-A77D-6694DFCDC120}"/>
              </a:ext>
            </a:extLst>
          </p:cNvPr>
          <p:cNvSpPr txBox="1"/>
          <p:nvPr/>
        </p:nvSpPr>
        <p:spPr>
          <a:xfrm>
            <a:off x="957770" y="1245552"/>
            <a:ext cx="605518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C00000"/>
                </a:solidFill>
                <a:latin typeface="+mj-lt"/>
                <a:cs typeface="Cavolini" panose="03000502040302020204" pitchFamily="66" charset="0"/>
              </a:rPr>
              <a:t>Social Skills “Board Game” that can be easily played remotely in telehealth therapy </a:t>
            </a:r>
          </a:p>
          <a:p>
            <a:pPr marL="514350" indent="-514350">
              <a:buAutoNum type="arabicPeriod"/>
            </a:pPr>
            <a:endParaRPr lang="en-US" sz="3300" dirty="0">
              <a:latin typeface="Comic Sans MS" panose="030F070203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5D0A947-7C70-47F1-92A1-F189156F48CB}"/>
              </a:ext>
            </a:extLst>
          </p:cNvPr>
          <p:cNvGrpSpPr/>
          <p:nvPr/>
        </p:nvGrpSpPr>
        <p:grpSpPr>
          <a:xfrm>
            <a:off x="266700" y="2182619"/>
            <a:ext cx="7437326" cy="4321600"/>
            <a:chOff x="1207376" y="1504072"/>
            <a:chExt cx="7664366" cy="4453526"/>
          </a:xfrm>
        </p:grpSpPr>
        <p:pic>
          <p:nvPicPr>
            <p:cNvPr id="14" name="Picture 13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B66D6E9A-39D0-49FA-A2E7-B854FDBF4E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86"/>
            <a:stretch/>
          </p:blipFill>
          <p:spPr>
            <a:xfrm>
              <a:off x="1207376" y="1504072"/>
              <a:ext cx="7664366" cy="4453526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558E1D7-4C07-4379-831F-58131116E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52344" y="1829229"/>
              <a:ext cx="4603461" cy="3446859"/>
            </a:xfrm>
            <a:prstGeom prst="rect">
              <a:avLst/>
            </a:prstGeom>
            <a:effectLst/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C793A30-A4F2-4818-869F-C3C0B35D2530}"/>
              </a:ext>
            </a:extLst>
          </p:cNvPr>
          <p:cNvSpPr txBox="1"/>
          <p:nvPr/>
        </p:nvSpPr>
        <p:spPr>
          <a:xfrm>
            <a:off x="7175920" y="2806700"/>
            <a:ext cx="18361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+mj-lt"/>
                <a:cs typeface="Cavolini" panose="03000502040302020204" pitchFamily="66" charset="0"/>
              </a:rPr>
              <a:t>By</a:t>
            </a:r>
          </a:p>
          <a:p>
            <a:r>
              <a:rPr lang="en-US" sz="5000" dirty="0">
                <a:latin typeface="+mj-lt"/>
                <a:cs typeface="Cavolini" panose="03000502040302020204" pitchFamily="66" charset="0"/>
              </a:rPr>
              <a:t>Joel Shaul</a:t>
            </a:r>
            <a:endParaRPr lang="en-US" sz="5000" dirty="0">
              <a:latin typeface="Comic Sans MS" panose="030F070203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7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F9C2F98-E219-4B55-BF68-B120961B504F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DB365A96-791D-46FC-92CF-ED1A8EB3F7BD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24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B290ACA-D945-4426-A609-56DAC73ECDD4}"/>
                </a:ext>
              </a:extLst>
            </p:cNvPr>
            <p:cNvSpPr txBox="1"/>
            <p:nvPr/>
          </p:nvSpPr>
          <p:spPr>
            <a:xfrm>
              <a:off x="589470" y="1055052"/>
              <a:ext cx="6459030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  <a:cs typeface="Cavolini" panose="03000502040302020204" pitchFamily="66" charset="0"/>
                </a:rPr>
                <a:t>I created this “board game” in PowerPoint, so that when you are using PowerPoint in </a:t>
              </a:r>
              <a:r>
                <a:rPr lang="en-US" i="1" dirty="0">
                  <a:latin typeface="+mj-lt"/>
                  <a:cs typeface="Cavolini" panose="03000502040302020204" pitchFamily="66" charset="0"/>
                </a:rPr>
                <a:t>normal mode </a:t>
              </a:r>
              <a:r>
                <a:rPr lang="en-US" dirty="0">
                  <a:latin typeface="+mj-lt"/>
                  <a:cs typeface="Cavolini" panose="03000502040302020204" pitchFamily="66" charset="0"/>
                </a:rPr>
                <a:t>you can drag the game pieces around the board right on the computer screen.</a:t>
              </a:r>
            </a:p>
            <a:p>
              <a:endParaRPr lang="en-US" dirty="0">
                <a:latin typeface="+mj-lt"/>
                <a:cs typeface="Cavolini" panose="03000502040302020204" pitchFamily="66" charset="0"/>
              </a:endParaRPr>
            </a:p>
            <a:p>
              <a:r>
                <a:rPr lang="en-US" dirty="0">
                  <a:latin typeface="+mj-lt"/>
                  <a:cs typeface="Cavolini" panose="03000502040302020204" pitchFamily="66" charset="0"/>
                </a:rPr>
                <a:t>Although you can print out this game if you like, I designed it to be played in telehealth situations so that one can actually play the game with one to four children using their own computers in remote locations.</a:t>
              </a:r>
              <a:endParaRPr lang="en-US" b="1" dirty="0">
                <a:latin typeface="+mj-lt"/>
                <a:cs typeface="Cavolini" panose="03000502040302020204" pitchFamily="66" charset="0"/>
              </a:endParaRPr>
            </a:p>
            <a:p>
              <a:pPr algn="ctr"/>
              <a:r>
                <a:rPr lang="en-US" b="1" dirty="0">
                  <a:latin typeface="+mj-lt"/>
                  <a:cs typeface="Cavolini" panose="03000502040302020204" pitchFamily="66" charset="0"/>
                </a:rPr>
                <a:t>To do this:</a:t>
              </a:r>
            </a:p>
            <a:p>
              <a:endParaRPr lang="en-US" dirty="0">
                <a:latin typeface="+mj-lt"/>
                <a:cs typeface="Cavolini" panose="03000502040302020204" pitchFamily="66" charset="0"/>
              </a:endParaRPr>
            </a:p>
            <a:p>
              <a:pPr marL="342900" indent="-342900">
                <a:buAutoNum type="arabicPeriod"/>
              </a:pPr>
              <a:r>
                <a:rPr lang="en-US" dirty="0">
                  <a:latin typeface="+mj-lt"/>
                  <a:cs typeface="Cavolini" panose="03000502040302020204" pitchFamily="66" charset="0"/>
                </a:rPr>
                <a:t>Open the “game board” on your computer.</a:t>
              </a:r>
            </a:p>
            <a:p>
              <a:pPr marL="342900" indent="-342900">
                <a:buAutoNum type="arabicPeriod"/>
              </a:pPr>
              <a:endParaRPr lang="en-US" dirty="0">
                <a:latin typeface="+mj-lt"/>
                <a:cs typeface="Cavolini" panose="03000502040302020204" pitchFamily="66" charset="0"/>
              </a:endParaRPr>
            </a:p>
            <a:p>
              <a:pPr marL="342900" indent="-342900">
                <a:buAutoNum type="arabicPeriod"/>
              </a:pPr>
              <a:r>
                <a:rPr lang="en-US" dirty="0">
                  <a:latin typeface="+mj-lt"/>
                  <a:cs typeface="Cavolini" panose="03000502040302020204" pitchFamily="66" charset="0"/>
                </a:rPr>
                <a:t>In Zoom or whatever platform you are using, share the screen.</a:t>
              </a:r>
            </a:p>
            <a:p>
              <a:pPr marL="342900" indent="-342900">
                <a:buAutoNum type="arabicPeriod"/>
              </a:pPr>
              <a:endParaRPr lang="en-US" dirty="0">
                <a:latin typeface="+mj-lt"/>
                <a:cs typeface="Cavolini" panose="03000502040302020204" pitchFamily="66" charset="0"/>
              </a:endParaRPr>
            </a:p>
            <a:p>
              <a:pPr marL="342900" indent="-342900">
                <a:buAutoNum type="arabicPeriod"/>
              </a:pPr>
              <a:r>
                <a:rPr lang="en-US" dirty="0">
                  <a:latin typeface="+mj-lt"/>
                  <a:cs typeface="Cavolini" panose="03000502040302020204" pitchFamily="66" charset="0"/>
                </a:rPr>
                <a:t>Move the game pieces around the board by dragging them.</a:t>
              </a:r>
            </a:p>
            <a:p>
              <a:endParaRPr lang="en-US" dirty="0">
                <a:latin typeface="+mj-lt"/>
                <a:cs typeface="Cavolini" panose="03000502040302020204" pitchFamily="66" charset="0"/>
              </a:endParaRPr>
            </a:p>
            <a:p>
              <a:r>
                <a:rPr lang="en-US" dirty="0">
                  <a:latin typeface="+mj-lt"/>
                  <a:cs typeface="Cavolini" panose="03000502040302020204" pitchFamily="66" charset="0"/>
                </a:rPr>
                <a:t>You can custom design your own computer-based board game, using a simple template available for free on my website.</a:t>
              </a:r>
            </a:p>
          </p:txBody>
        </p:sp>
        <p:pic>
          <p:nvPicPr>
            <p:cNvPr id="5" name="Picture 4" descr="A close up of a screen&#10;&#10;Description automatically generated">
              <a:extLst>
                <a:ext uri="{FF2B5EF4-FFF2-40B4-BE49-F238E27FC236}">
                  <a16:creationId xmlns:a16="http://schemas.microsoft.com/office/drawing/2014/main" id="{C4DBF447-F889-4514-839D-427EC683A7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44" t="72083" b="4599"/>
            <a:stretch/>
          </p:blipFill>
          <p:spPr>
            <a:xfrm>
              <a:off x="7048500" y="2303298"/>
              <a:ext cx="1709230" cy="99122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90F4CF-357F-46AF-8E98-7DEE92BDD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42146" y="4688954"/>
              <a:ext cx="774611" cy="77461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8D83F55-FF37-4D68-AA27-D723D4806AE4}"/>
                </a:ext>
              </a:extLst>
            </p:cNvPr>
            <p:cNvGrpSpPr/>
            <p:nvPr/>
          </p:nvGrpSpPr>
          <p:grpSpPr>
            <a:xfrm>
              <a:off x="6976237" y="991859"/>
              <a:ext cx="1781493" cy="753403"/>
              <a:chOff x="6242735" y="-1226040"/>
              <a:chExt cx="2313389" cy="101344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90F1E6B-4A7C-4E5A-B95D-62B59CC84F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42735" y="-849616"/>
                <a:ext cx="2313389" cy="637020"/>
              </a:xfrm>
              <a:prstGeom prst="rect">
                <a:avLst/>
              </a:prstGeom>
            </p:spPr>
          </p:pic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A8291DDB-AEED-40DB-AF14-378B2CB707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5222" y="-1226040"/>
                <a:ext cx="0" cy="622315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27441D3-EE15-4CB4-80C1-BE4C98CF65D3}"/>
                </a:ext>
              </a:extLst>
            </p:cNvPr>
            <p:cNvSpPr txBox="1"/>
            <p:nvPr/>
          </p:nvSpPr>
          <p:spPr>
            <a:xfrm>
              <a:off x="7135705" y="1768965"/>
              <a:ext cx="15874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+mj-lt"/>
                  <a:cs typeface="Cavolini" panose="03000502040302020204" pitchFamily="66" charset="0"/>
                </a:rPr>
                <a:t>Normal Mode in PowerPoint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F948BC-09FC-4DAD-85D6-21553813C689}"/>
                </a:ext>
              </a:extLst>
            </p:cNvPr>
            <p:cNvSpPr txBox="1"/>
            <p:nvPr/>
          </p:nvSpPr>
          <p:spPr>
            <a:xfrm>
              <a:off x="1914133" y="283373"/>
              <a:ext cx="572483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0" dirty="0"/>
                <a:t>How to set up and use the game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93FD7D-AEBC-439E-A924-64B899D5A508}"/>
                </a:ext>
              </a:extLst>
            </p:cNvPr>
            <p:cNvSpPr txBox="1"/>
            <p:nvPr/>
          </p:nvSpPr>
          <p:spPr>
            <a:xfrm>
              <a:off x="3239829" y="6165946"/>
              <a:ext cx="3046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300" dirty="0"/>
                <a:t>Joel Shaul, LCSW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674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1F2EE6-C175-497E-8A4E-F9F46DC3FF98}"/>
              </a:ext>
            </a:extLst>
          </p:cNvPr>
          <p:cNvGrpSpPr/>
          <p:nvPr/>
        </p:nvGrpSpPr>
        <p:grpSpPr>
          <a:xfrm>
            <a:off x="0" y="0"/>
            <a:ext cx="9161418" cy="6858000"/>
            <a:chOff x="0" y="0"/>
            <a:chExt cx="9161418" cy="6858000"/>
          </a:xfrm>
        </p:grpSpPr>
        <p:sp>
          <p:nvSpPr>
            <p:cNvPr id="3" name="Frame 2">
              <a:extLst>
                <a:ext uri="{FF2B5EF4-FFF2-40B4-BE49-F238E27FC236}">
                  <a16:creationId xmlns:a16="http://schemas.microsoft.com/office/drawing/2014/main" id="{693BCCAF-3C94-440E-8AE9-6E8197C7AFD6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24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365E01-6F32-4328-A77D-6694DFCDC120}"/>
                </a:ext>
              </a:extLst>
            </p:cNvPr>
            <p:cNvSpPr txBox="1"/>
            <p:nvPr/>
          </p:nvSpPr>
          <p:spPr>
            <a:xfrm>
              <a:off x="859313" y="1565970"/>
              <a:ext cx="7425373" cy="5032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Cavolini" panose="03000502040302020204" pitchFamily="66" charset="0"/>
                </a:rPr>
                <a:t>About the game:</a:t>
              </a:r>
            </a:p>
            <a:p>
              <a:endParaRPr lang="en-US" dirty="0">
                <a:latin typeface="Comic Sans MS" panose="030F0702030302020204" pitchFamily="66" charset="0"/>
                <a:cs typeface="Cavolini" panose="03000502040302020204" pitchFamily="66" charset="0"/>
              </a:endParaRPr>
            </a:p>
            <a:p>
              <a:r>
                <a:rPr lang="en-US" dirty="0">
                  <a:latin typeface="Comic Sans MS" panose="030F0702030302020204" pitchFamily="66" charset="0"/>
                  <a:cs typeface="Cavolini" panose="03000502040302020204" pitchFamily="66" charset="0"/>
                </a:rPr>
                <a:t>You probably know how to say nice things, but everyone could use more practice doing it. </a:t>
              </a:r>
            </a:p>
            <a:p>
              <a:endParaRPr lang="en-US" dirty="0">
                <a:latin typeface="Comic Sans MS" panose="030F0702030302020204" pitchFamily="66" charset="0"/>
                <a:cs typeface="Cavolini" panose="03000502040302020204" pitchFamily="66" charset="0"/>
              </a:endParaRPr>
            </a:p>
            <a:p>
              <a:r>
                <a:rPr lang="en-US" dirty="0">
                  <a:latin typeface="Comic Sans MS" panose="030F0702030302020204" pitchFamily="66" charset="0"/>
                  <a:cs typeface="Cavolini" panose="03000502040302020204" pitchFamily="66" charset="0"/>
                </a:rPr>
                <a:t>You can print out the game, but it is designed to play on a computer screen. You can drag the game pieces around from one square to the next.</a:t>
              </a:r>
            </a:p>
            <a:p>
              <a:endParaRPr lang="en-US" dirty="0">
                <a:latin typeface="Comic Sans MS" panose="030F0702030302020204" pitchFamily="66" charset="0"/>
                <a:cs typeface="Cavolini" panose="03000502040302020204" pitchFamily="66" charset="0"/>
              </a:endParaRP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Cavolini" panose="03000502040302020204" pitchFamily="66" charset="0"/>
                </a:rPr>
                <a:t>Directions for play:</a:t>
              </a:r>
            </a:p>
            <a:p>
              <a:endParaRPr lang="en-US" dirty="0">
                <a:latin typeface="Comic Sans MS" panose="030F0702030302020204" pitchFamily="66" charset="0"/>
                <a:cs typeface="Cavolini" panose="03000502040302020204" pitchFamily="66" charset="0"/>
              </a:endParaRPr>
            </a:p>
            <a:p>
              <a:pPr marL="342900" indent="-342900">
                <a:buAutoNum type="arabicPeriod"/>
              </a:pPr>
              <a:r>
                <a:rPr lang="en-US" dirty="0">
                  <a:latin typeface="Comic Sans MS" panose="030F0702030302020204" pitchFamily="66" charset="0"/>
                  <a:cs typeface="Cavolini" panose="03000502040302020204" pitchFamily="66" charset="0"/>
                </a:rPr>
                <a:t>Use one die, or a spinner if you have one.</a:t>
              </a:r>
            </a:p>
            <a:p>
              <a:pPr marL="342900" indent="-342900">
                <a:buAutoNum type="arabicPeriod"/>
              </a:pPr>
              <a:r>
                <a:rPr lang="en-US" dirty="0">
                  <a:latin typeface="Comic Sans MS" panose="030F0702030302020204" pitchFamily="66" charset="0"/>
                  <a:cs typeface="Cavolini" panose="03000502040302020204" pitchFamily="66" charset="0"/>
                </a:rPr>
                <a:t>When you have your turn, try your best to “sound nice” like you really mean it.</a:t>
              </a:r>
            </a:p>
            <a:p>
              <a:pPr marL="342900" indent="-342900">
                <a:buAutoNum type="arabicPeriod"/>
              </a:pPr>
              <a:r>
                <a:rPr lang="en-US" dirty="0">
                  <a:latin typeface="Comic Sans MS" panose="030F0702030302020204" pitchFamily="66" charset="0"/>
                  <a:cs typeface="Cavolini" panose="03000502040302020204" pitchFamily="66" charset="0"/>
                </a:rPr>
                <a:t>Suggestion: The adult may decide to use play money or other tokens, awarding more based on the quality of the responses.</a:t>
              </a:r>
            </a:p>
            <a:p>
              <a:pPr marL="514350" indent="-514350">
                <a:buAutoNum type="arabicPeriod"/>
              </a:pPr>
              <a:endParaRPr lang="en-US" sz="3300" dirty="0">
                <a:latin typeface="Comic Sans MS" panose="030F0702030302020204" pitchFamily="66" charset="0"/>
                <a:cs typeface="Cavolini" panose="03000502040302020204" pitchFamily="66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9D204B5-7C4B-4790-ABA9-4D96AD345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418" y="123764"/>
              <a:ext cx="914400" cy="9144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7B78DDF-07B1-4A10-B4BA-F9058D2BF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247018" y="172549"/>
              <a:ext cx="914400" cy="9144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42BB1BC-F299-411A-85C9-F9E33AABD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232538" y="5771051"/>
              <a:ext cx="914400" cy="914400"/>
            </a:xfrm>
            <a:prstGeom prst="rect">
              <a:avLst/>
            </a:prstGeom>
          </p:spPr>
        </p:pic>
        <p:pic>
          <p:nvPicPr>
            <p:cNvPr id="8" name="Picture 7" descr="A picture containing blue, photo, sitting, water&#10;&#10;Description automatically generated">
              <a:extLst>
                <a:ext uri="{FF2B5EF4-FFF2-40B4-BE49-F238E27FC236}">
                  <a16:creationId xmlns:a16="http://schemas.microsoft.com/office/drawing/2014/main" id="{FC8A8E47-7CE4-4C05-83D8-4FA9A31A1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71051"/>
              <a:ext cx="914400" cy="9144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4F7CE23-7C5D-44C9-A62F-D3A2C78B8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356741" y="164345"/>
              <a:ext cx="5999064" cy="1512743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E9BFDD-A4B8-43C2-A0E3-69723596A206}"/>
                </a:ext>
              </a:extLst>
            </p:cNvPr>
            <p:cNvSpPr txBox="1"/>
            <p:nvPr/>
          </p:nvSpPr>
          <p:spPr>
            <a:xfrm>
              <a:off x="4104443" y="6595065"/>
              <a:ext cx="9380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© 2020 Joel Shaul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70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E72A5B-F5ED-4E53-8E63-27FFAF9A6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E57B13-0F1B-430D-8095-349E46C84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43005" y="205545"/>
            <a:ext cx="548688" cy="548688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073CCB-AC26-4471-968E-7F5C0CE08F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22626" y="205545"/>
            <a:ext cx="548688" cy="548688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9978CE-7F9D-4293-A41E-F83D76C70D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61601" y="211971"/>
            <a:ext cx="548688" cy="548688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A picture containing blue, photo, sitting, water&#10;&#10;Description automatically generated">
            <a:extLst>
              <a:ext uri="{FF2B5EF4-FFF2-40B4-BE49-F238E27FC236}">
                <a16:creationId xmlns:a16="http://schemas.microsoft.com/office/drawing/2014/main" id="{1B820C66-3477-4298-90D0-C06010DD77D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07" y="214308"/>
            <a:ext cx="548640" cy="548640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623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2374</TotalTime>
  <Words>287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Shaul</dc:creator>
  <cp:lastModifiedBy>Owner</cp:lastModifiedBy>
  <cp:revision>66</cp:revision>
  <cp:lastPrinted>2018-06-03T16:43:55Z</cp:lastPrinted>
  <dcterms:created xsi:type="dcterms:W3CDTF">2018-06-02T09:37:33Z</dcterms:created>
  <dcterms:modified xsi:type="dcterms:W3CDTF">2020-05-09T15:47:51Z</dcterms:modified>
</cp:coreProperties>
</file>