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85" r:id="rId3"/>
    <p:sldId id="288" r:id="rId4"/>
    <p:sldId id="287" r:id="rId5"/>
    <p:sldId id="286" r:id="rId6"/>
    <p:sldId id="289" r:id="rId7"/>
  </p:sldIdLst>
  <p:sldSz cx="6858000" cy="9144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761" autoAdjust="0"/>
  </p:normalViewPr>
  <p:slideViewPr>
    <p:cSldViewPr snapToGrid="0">
      <p:cViewPr>
        <p:scale>
          <a:sx n="70" d="100"/>
          <a:sy n="70" d="100"/>
        </p:scale>
        <p:origin x="1596" y="-660"/>
      </p:cViewPr>
      <p:guideLst/>
    </p:cSldViewPr>
  </p:slideViewPr>
  <p:notesTextViewPr>
    <p:cViewPr>
      <p:scale>
        <a:sx n="1" d="1"/>
        <a:sy n="1" d="1"/>
      </p:scale>
      <p:origin x="0" y="0"/>
    </p:cViewPr>
  </p:notesTextViewPr>
  <p:sorterViewPr>
    <p:cViewPr varScale="1">
      <p:scale>
        <a:sx n="1" d="1"/>
        <a:sy n="1" d="1"/>
      </p:scale>
      <p:origin x="0" y="-1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A607DF-3951-4A5B-8CC0-3C672BF83519}"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A3533-A758-4D91-9057-44410036D01C}" type="slidenum">
              <a:rPr lang="en-US" smtClean="0"/>
              <a:t>‹#›</a:t>
            </a:fld>
            <a:endParaRPr lang="en-US"/>
          </a:p>
        </p:txBody>
      </p:sp>
    </p:spTree>
    <p:extLst>
      <p:ext uri="{BB962C8B-B14F-4D97-AF65-F5344CB8AC3E}">
        <p14:creationId xmlns:p14="http://schemas.microsoft.com/office/powerpoint/2010/main" val="229382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A607DF-3951-4A5B-8CC0-3C672BF83519}"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A3533-A758-4D91-9057-44410036D01C}" type="slidenum">
              <a:rPr lang="en-US" smtClean="0"/>
              <a:t>‹#›</a:t>
            </a:fld>
            <a:endParaRPr lang="en-US"/>
          </a:p>
        </p:txBody>
      </p:sp>
    </p:spTree>
    <p:extLst>
      <p:ext uri="{BB962C8B-B14F-4D97-AF65-F5344CB8AC3E}">
        <p14:creationId xmlns:p14="http://schemas.microsoft.com/office/powerpoint/2010/main" val="1434191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A607DF-3951-4A5B-8CC0-3C672BF83519}"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A3533-A758-4D91-9057-44410036D01C}" type="slidenum">
              <a:rPr lang="en-US" smtClean="0"/>
              <a:t>‹#›</a:t>
            </a:fld>
            <a:endParaRPr lang="en-US"/>
          </a:p>
        </p:txBody>
      </p:sp>
    </p:spTree>
    <p:extLst>
      <p:ext uri="{BB962C8B-B14F-4D97-AF65-F5344CB8AC3E}">
        <p14:creationId xmlns:p14="http://schemas.microsoft.com/office/powerpoint/2010/main" val="358560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A607DF-3951-4A5B-8CC0-3C672BF83519}"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A3533-A758-4D91-9057-44410036D01C}" type="slidenum">
              <a:rPr lang="en-US" smtClean="0"/>
              <a:t>‹#›</a:t>
            </a:fld>
            <a:endParaRPr lang="en-US"/>
          </a:p>
        </p:txBody>
      </p:sp>
    </p:spTree>
    <p:extLst>
      <p:ext uri="{BB962C8B-B14F-4D97-AF65-F5344CB8AC3E}">
        <p14:creationId xmlns:p14="http://schemas.microsoft.com/office/powerpoint/2010/main" val="2106044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A607DF-3951-4A5B-8CC0-3C672BF83519}"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A3533-A758-4D91-9057-44410036D01C}" type="slidenum">
              <a:rPr lang="en-US" smtClean="0"/>
              <a:t>‹#›</a:t>
            </a:fld>
            <a:endParaRPr lang="en-US"/>
          </a:p>
        </p:txBody>
      </p:sp>
    </p:spTree>
    <p:extLst>
      <p:ext uri="{BB962C8B-B14F-4D97-AF65-F5344CB8AC3E}">
        <p14:creationId xmlns:p14="http://schemas.microsoft.com/office/powerpoint/2010/main" val="398375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A607DF-3951-4A5B-8CC0-3C672BF83519}"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A3533-A758-4D91-9057-44410036D01C}" type="slidenum">
              <a:rPr lang="en-US" smtClean="0"/>
              <a:t>‹#›</a:t>
            </a:fld>
            <a:endParaRPr lang="en-US"/>
          </a:p>
        </p:txBody>
      </p:sp>
    </p:spTree>
    <p:extLst>
      <p:ext uri="{BB962C8B-B14F-4D97-AF65-F5344CB8AC3E}">
        <p14:creationId xmlns:p14="http://schemas.microsoft.com/office/powerpoint/2010/main" val="319683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A607DF-3951-4A5B-8CC0-3C672BF83519}" type="datetimeFigureOut">
              <a:rPr lang="en-US" smtClean="0"/>
              <a:t>4/21/2018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5A3533-A758-4D91-9057-44410036D01C}" type="slidenum">
              <a:rPr lang="en-US" smtClean="0"/>
              <a:t>‹#›</a:t>
            </a:fld>
            <a:endParaRPr lang="en-US"/>
          </a:p>
        </p:txBody>
      </p:sp>
    </p:spTree>
    <p:extLst>
      <p:ext uri="{BB962C8B-B14F-4D97-AF65-F5344CB8AC3E}">
        <p14:creationId xmlns:p14="http://schemas.microsoft.com/office/powerpoint/2010/main" val="3724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A607DF-3951-4A5B-8CC0-3C672BF83519}" type="datetimeFigureOut">
              <a:rPr lang="en-US" smtClean="0"/>
              <a:t>4/21/2018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5A3533-A758-4D91-9057-44410036D01C}" type="slidenum">
              <a:rPr lang="en-US" smtClean="0"/>
              <a:t>‹#›</a:t>
            </a:fld>
            <a:endParaRPr lang="en-US"/>
          </a:p>
        </p:txBody>
      </p:sp>
    </p:spTree>
    <p:extLst>
      <p:ext uri="{BB962C8B-B14F-4D97-AF65-F5344CB8AC3E}">
        <p14:creationId xmlns:p14="http://schemas.microsoft.com/office/powerpoint/2010/main" val="552627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A607DF-3951-4A5B-8CC0-3C672BF83519}" type="datetimeFigureOut">
              <a:rPr lang="en-US" smtClean="0"/>
              <a:t>4/21/2018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5A3533-A758-4D91-9057-44410036D01C}" type="slidenum">
              <a:rPr lang="en-US" smtClean="0"/>
              <a:t>‹#›</a:t>
            </a:fld>
            <a:endParaRPr lang="en-US"/>
          </a:p>
        </p:txBody>
      </p:sp>
    </p:spTree>
    <p:extLst>
      <p:ext uri="{BB962C8B-B14F-4D97-AF65-F5344CB8AC3E}">
        <p14:creationId xmlns:p14="http://schemas.microsoft.com/office/powerpoint/2010/main" val="2054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4A607DF-3951-4A5B-8CC0-3C672BF83519}"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A3533-A758-4D91-9057-44410036D01C}" type="slidenum">
              <a:rPr lang="en-US" smtClean="0"/>
              <a:t>‹#›</a:t>
            </a:fld>
            <a:endParaRPr lang="en-US"/>
          </a:p>
        </p:txBody>
      </p:sp>
    </p:spTree>
    <p:extLst>
      <p:ext uri="{BB962C8B-B14F-4D97-AF65-F5344CB8AC3E}">
        <p14:creationId xmlns:p14="http://schemas.microsoft.com/office/powerpoint/2010/main" val="2273732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4A607DF-3951-4A5B-8CC0-3C672BF83519}"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A3533-A758-4D91-9057-44410036D01C}" type="slidenum">
              <a:rPr lang="en-US" smtClean="0"/>
              <a:t>‹#›</a:t>
            </a:fld>
            <a:endParaRPr lang="en-US"/>
          </a:p>
        </p:txBody>
      </p:sp>
    </p:spTree>
    <p:extLst>
      <p:ext uri="{BB962C8B-B14F-4D97-AF65-F5344CB8AC3E}">
        <p14:creationId xmlns:p14="http://schemas.microsoft.com/office/powerpoint/2010/main" val="83041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4A607DF-3951-4A5B-8CC0-3C672BF83519}" type="datetimeFigureOut">
              <a:rPr lang="en-US" smtClean="0"/>
              <a:t>4/21/2018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A5A3533-A758-4D91-9057-44410036D01C}" type="slidenum">
              <a:rPr lang="en-US" smtClean="0"/>
              <a:t>‹#›</a:t>
            </a:fld>
            <a:endParaRPr lang="en-US"/>
          </a:p>
        </p:txBody>
      </p:sp>
    </p:spTree>
    <p:extLst>
      <p:ext uri="{BB962C8B-B14F-4D97-AF65-F5344CB8AC3E}">
        <p14:creationId xmlns:p14="http://schemas.microsoft.com/office/powerpoint/2010/main" val="21422107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2HC5T4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bit.ly/2HC5T4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it.ly/2HC5T4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it.ly/2HC5T4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it.ly/2HC5T4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it.ly/2HC5T4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999EF4-7052-43DA-AB97-0F282EE33DC7}"/>
              </a:ext>
            </a:extLst>
          </p:cNvPr>
          <p:cNvSpPr txBox="1"/>
          <p:nvPr/>
        </p:nvSpPr>
        <p:spPr>
          <a:xfrm>
            <a:off x="255883" y="1028192"/>
            <a:ext cx="2786597" cy="3785652"/>
          </a:xfrm>
          <a:prstGeom prst="rect">
            <a:avLst/>
          </a:prstGeom>
          <a:noFill/>
        </p:spPr>
        <p:txBody>
          <a:bodyPr wrap="square" rtlCol="0">
            <a:spAutoFit/>
          </a:bodyPr>
          <a:lstStyle/>
          <a:p>
            <a:r>
              <a:rPr lang="en-US" sz="1000" dirty="0">
                <a:latin typeface="Corbel" panose="020B0503020204020204" pitchFamily="34" charset="0"/>
              </a:rPr>
              <a:t>You can type text onto custom Self-Controls in PowerPoint like this.</a:t>
            </a:r>
          </a:p>
          <a:p>
            <a:endParaRPr lang="en-US" sz="1000" dirty="0">
              <a:latin typeface="Corbel" panose="020B0503020204020204" pitchFamily="34" charset="0"/>
            </a:endParaRPr>
          </a:p>
          <a:p>
            <a:pPr marL="342900" indent="-342900">
              <a:buAutoNum type="arabicPeriod"/>
            </a:pPr>
            <a:r>
              <a:rPr lang="en-US" sz="1000" dirty="0">
                <a:latin typeface="Corbel" panose="020B0503020204020204" pitchFamily="34" charset="0"/>
              </a:rPr>
              <a:t>Double click on each of the  X’s. </a:t>
            </a:r>
          </a:p>
          <a:p>
            <a:r>
              <a:rPr lang="en-US" sz="1000" dirty="0">
                <a:latin typeface="Corbel" panose="020B0503020204020204" pitchFamily="34" charset="0"/>
              </a:rPr>
              <a:t>              These are text boxes.</a:t>
            </a:r>
          </a:p>
          <a:p>
            <a:pPr marL="342900" indent="-342900">
              <a:buAutoNum type="arabicPeriod"/>
            </a:pPr>
            <a:endParaRPr lang="en-US" sz="1000" dirty="0">
              <a:latin typeface="Corbel" panose="020B0503020204020204" pitchFamily="34" charset="0"/>
            </a:endParaRPr>
          </a:p>
          <a:p>
            <a:pPr marL="342900" indent="-342900">
              <a:buAutoNum type="arabicPeriod"/>
            </a:pPr>
            <a:r>
              <a:rPr lang="en-US" sz="1000" dirty="0">
                <a:latin typeface="Corbel" panose="020B0503020204020204" pitchFamily="34" charset="0"/>
              </a:rPr>
              <a:t>In the “do this” section, write in the things you want the child to do more.  In the “stop this” section, write in the things you want the child to avoid doing.</a:t>
            </a:r>
          </a:p>
          <a:p>
            <a:pPr marL="342900" indent="-342900">
              <a:buAutoNum type="arabicPeriod"/>
            </a:pPr>
            <a:endParaRPr lang="en-US" sz="1000" dirty="0">
              <a:latin typeface="Corbel" panose="020B0503020204020204" pitchFamily="34" charset="0"/>
            </a:endParaRPr>
          </a:p>
          <a:p>
            <a:pPr marL="342900" indent="-342900">
              <a:buAutoNum type="arabicPeriod"/>
            </a:pPr>
            <a:r>
              <a:rPr lang="en-US" sz="1000" dirty="0">
                <a:latin typeface="Corbel" panose="020B0503020204020204" pitchFamily="34" charset="0"/>
              </a:rPr>
              <a:t>Print it and cut it out.  It’s nice if the child colors it.  </a:t>
            </a:r>
            <a:r>
              <a:rPr lang="en-US" sz="1000" u="sng" dirty="0">
                <a:latin typeface="Corbel" panose="020B0503020204020204" pitchFamily="34" charset="0"/>
              </a:rPr>
              <a:t>Use light colors so one can still read the words!</a:t>
            </a:r>
          </a:p>
          <a:p>
            <a:pPr marL="342900" indent="-342900">
              <a:buAutoNum type="arabicPeriod"/>
            </a:pPr>
            <a:endParaRPr lang="en-US" sz="1000" dirty="0">
              <a:latin typeface="Corbel" panose="020B0503020204020204" pitchFamily="34" charset="0"/>
            </a:endParaRPr>
          </a:p>
          <a:p>
            <a:pPr marL="342900" indent="-342900">
              <a:buAutoNum type="arabicPeriod"/>
            </a:pPr>
            <a:r>
              <a:rPr lang="en-US" sz="1000" dirty="0">
                <a:solidFill>
                  <a:srgbClr val="0066FF"/>
                </a:solidFill>
                <a:latin typeface="Corbel" panose="020B0503020204020204" pitchFamily="34" charset="0"/>
              </a:rPr>
              <a:t>Duplicate the PowerPoint slides to create as many as you need.</a:t>
            </a:r>
          </a:p>
          <a:p>
            <a:pPr marL="342900" indent="-342900">
              <a:buAutoNum type="arabicPeriod"/>
            </a:pPr>
            <a:endParaRPr lang="en-US" sz="1000" dirty="0">
              <a:latin typeface="Corbel" panose="020B0503020204020204" pitchFamily="34" charset="0"/>
            </a:endParaRPr>
          </a:p>
          <a:p>
            <a:r>
              <a:rPr lang="en-US" sz="1000" dirty="0">
                <a:latin typeface="Corbel" panose="020B0503020204020204" pitchFamily="34" charset="0"/>
              </a:rPr>
              <a:t>*A separate PDF download provides an intro for children and additional information for adults.</a:t>
            </a:r>
          </a:p>
          <a:p>
            <a:endParaRPr lang="en-US" sz="1000" dirty="0">
              <a:latin typeface="Corbel" panose="020B0503020204020204" pitchFamily="34" charset="0"/>
            </a:endParaRPr>
          </a:p>
          <a:p>
            <a:r>
              <a:rPr lang="en-US" sz="1000" dirty="0">
                <a:latin typeface="Corbel" panose="020B0503020204020204" pitchFamily="34" charset="0"/>
              </a:rPr>
              <a:t>** There is a completely separate Self-Control for conversation pragmatics – find it here:  </a:t>
            </a:r>
            <a:r>
              <a:rPr lang="en-US" sz="1000" dirty="0">
                <a:latin typeface="Corbel" panose="020B0503020204020204" pitchFamily="34" charset="0"/>
                <a:hlinkClick r:id="rId2"/>
              </a:rPr>
              <a:t>https://bit.ly/2HC5T4f</a:t>
            </a:r>
            <a:r>
              <a:rPr lang="en-US" sz="1000" dirty="0">
                <a:latin typeface="Corbel" panose="020B0503020204020204" pitchFamily="34" charset="0"/>
              </a:rPr>
              <a:t> </a:t>
            </a:r>
          </a:p>
        </p:txBody>
      </p:sp>
      <p:sp>
        <p:nvSpPr>
          <p:cNvPr id="10" name="Rectangle 9">
            <a:extLst>
              <a:ext uri="{FF2B5EF4-FFF2-40B4-BE49-F238E27FC236}">
                <a16:creationId xmlns:a16="http://schemas.microsoft.com/office/drawing/2014/main" id="{3487C335-33AB-4EDE-9D17-2C10E25C3DBC}"/>
              </a:ext>
            </a:extLst>
          </p:cNvPr>
          <p:cNvSpPr>
            <a:spLocks noChangeAspect="1"/>
          </p:cNvSpPr>
          <p:nvPr/>
        </p:nvSpPr>
        <p:spPr>
          <a:xfrm>
            <a:off x="38100" y="50800"/>
            <a:ext cx="6789420" cy="9052560"/>
          </a:xfrm>
          <a:prstGeom prst="rect">
            <a:avLst/>
          </a:prstGeom>
          <a:noFill/>
          <a:ln w="285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D4357193-1987-43CA-82D5-6DC2ABB723CB}"/>
              </a:ext>
            </a:extLst>
          </p:cNvPr>
          <p:cNvSpPr txBox="1"/>
          <p:nvPr/>
        </p:nvSpPr>
        <p:spPr>
          <a:xfrm>
            <a:off x="334869" y="173310"/>
            <a:ext cx="2897482" cy="646331"/>
          </a:xfrm>
          <a:prstGeom prst="rect">
            <a:avLst/>
          </a:prstGeom>
          <a:noFill/>
        </p:spPr>
        <p:txBody>
          <a:bodyPr wrap="square" rtlCol="0">
            <a:spAutoFit/>
          </a:bodyPr>
          <a:lstStyle/>
          <a:p>
            <a:r>
              <a:rPr lang="en-US" u="sng" dirty="0">
                <a:solidFill>
                  <a:srgbClr val="0066FF"/>
                </a:solidFill>
                <a:latin typeface="Corbel" panose="020B0503020204020204" pitchFamily="34" charset="0"/>
              </a:rPr>
              <a:t>How to create individual </a:t>
            </a:r>
            <a:r>
              <a:rPr lang="en-US" u="sng" dirty="0">
                <a:solidFill>
                  <a:srgbClr val="0066FF"/>
                </a:solidFill>
                <a:latin typeface="Berlin Sans FB" panose="020E0602020502020306" pitchFamily="34" charset="0"/>
              </a:rPr>
              <a:t>Self-Controls</a:t>
            </a:r>
            <a:r>
              <a:rPr lang="en-US" u="sng" dirty="0">
                <a:solidFill>
                  <a:srgbClr val="0066FF"/>
                </a:solidFill>
                <a:latin typeface="Corbel" panose="020B0503020204020204" pitchFamily="34" charset="0"/>
              </a:rPr>
              <a:t> in PowerPoint</a:t>
            </a:r>
          </a:p>
        </p:txBody>
      </p:sp>
      <p:sp>
        <p:nvSpPr>
          <p:cNvPr id="24" name="TextBox 23">
            <a:extLst>
              <a:ext uri="{FF2B5EF4-FFF2-40B4-BE49-F238E27FC236}">
                <a16:creationId xmlns:a16="http://schemas.microsoft.com/office/drawing/2014/main" id="{7631337A-DB82-4554-A160-7E1BFED7FA9B}"/>
              </a:ext>
            </a:extLst>
          </p:cNvPr>
          <p:cNvSpPr txBox="1"/>
          <p:nvPr/>
        </p:nvSpPr>
        <p:spPr>
          <a:xfrm>
            <a:off x="2035701" y="8675013"/>
            <a:ext cx="2786597" cy="430887"/>
          </a:xfrm>
          <a:prstGeom prst="rect">
            <a:avLst/>
          </a:prstGeom>
          <a:noFill/>
        </p:spPr>
        <p:txBody>
          <a:bodyPr wrap="square" rtlCol="0">
            <a:spAutoFit/>
          </a:bodyPr>
          <a:lstStyle/>
          <a:p>
            <a:r>
              <a:rPr lang="en-US" sz="1100" dirty="0">
                <a:latin typeface="Corbel" panose="020B0503020204020204" pitchFamily="34" charset="0"/>
              </a:rPr>
              <a:t>A free download created by Joel Shaul </a:t>
            </a:r>
          </a:p>
          <a:p>
            <a:r>
              <a:rPr lang="en-US" sz="1100" dirty="0">
                <a:latin typeface="Corbel" panose="020B0503020204020204" pitchFamily="34" charset="0"/>
              </a:rPr>
              <a:t>autismteachstrategies.com</a:t>
            </a:r>
            <a:endParaRPr lang="en-US" sz="1600" dirty="0">
              <a:latin typeface="Corbel" panose="020B0503020204020204" pitchFamily="34" charset="0"/>
            </a:endParaRPr>
          </a:p>
        </p:txBody>
      </p:sp>
      <p:sp>
        <p:nvSpPr>
          <p:cNvPr id="23" name="TextBox 22">
            <a:extLst>
              <a:ext uri="{FF2B5EF4-FFF2-40B4-BE49-F238E27FC236}">
                <a16:creationId xmlns:a16="http://schemas.microsoft.com/office/drawing/2014/main" id="{BB2528C3-BFA5-4D84-AFE0-7B6FCDA7AC5C}"/>
              </a:ext>
            </a:extLst>
          </p:cNvPr>
          <p:cNvSpPr txBox="1"/>
          <p:nvPr/>
        </p:nvSpPr>
        <p:spPr>
          <a:xfrm>
            <a:off x="5469986" y="8846979"/>
            <a:ext cx="1386918" cy="246221"/>
          </a:xfrm>
          <a:prstGeom prst="rect">
            <a:avLst/>
          </a:prstGeom>
          <a:noFill/>
        </p:spPr>
        <p:txBody>
          <a:bodyPr wrap="none" rtlCol="0">
            <a:spAutoFit/>
          </a:bodyPr>
          <a:lstStyle/>
          <a:p>
            <a:r>
              <a:rPr lang="en-US" sz="1000" dirty="0">
                <a:latin typeface="Segoe Print" panose="02000600000000000000" pitchFamily="2" charset="0"/>
              </a:rPr>
              <a:t>©2018 Joel Shaul</a:t>
            </a:r>
          </a:p>
        </p:txBody>
      </p:sp>
      <p:grpSp>
        <p:nvGrpSpPr>
          <p:cNvPr id="22" name="Group 21">
            <a:extLst>
              <a:ext uri="{FF2B5EF4-FFF2-40B4-BE49-F238E27FC236}">
                <a16:creationId xmlns:a16="http://schemas.microsoft.com/office/drawing/2014/main" id="{8EE14D1A-2BF6-4F47-8859-75FDB73F60A4}"/>
              </a:ext>
            </a:extLst>
          </p:cNvPr>
          <p:cNvGrpSpPr/>
          <p:nvPr/>
        </p:nvGrpSpPr>
        <p:grpSpPr>
          <a:xfrm>
            <a:off x="3232351" y="298333"/>
            <a:ext cx="3450635" cy="8547333"/>
            <a:chOff x="3232351" y="298333"/>
            <a:chExt cx="3450635" cy="8547333"/>
          </a:xfrm>
        </p:grpSpPr>
        <p:pic>
          <p:nvPicPr>
            <p:cNvPr id="8" name="Picture 7">
              <a:extLst>
                <a:ext uri="{FF2B5EF4-FFF2-40B4-BE49-F238E27FC236}">
                  <a16:creationId xmlns:a16="http://schemas.microsoft.com/office/drawing/2014/main" id="{74EB0791-D8FA-436A-9EFE-7C33C4D264D2}"/>
                </a:ext>
              </a:extLst>
            </p:cNvPr>
            <p:cNvPicPr>
              <a:picLocks noChangeAspect="1"/>
            </p:cNvPicPr>
            <p:nvPr/>
          </p:nvPicPr>
          <p:blipFill>
            <a:blip r:embed="rId3"/>
            <a:stretch>
              <a:fillRect/>
            </a:stretch>
          </p:blipFill>
          <p:spPr>
            <a:xfrm>
              <a:off x="3232351" y="298333"/>
              <a:ext cx="3450635" cy="8547333"/>
            </a:xfrm>
            <a:prstGeom prst="rect">
              <a:avLst/>
            </a:prstGeom>
          </p:spPr>
        </p:pic>
        <p:sp>
          <p:nvSpPr>
            <p:cNvPr id="17" name="TextBox 16">
              <a:extLst>
                <a:ext uri="{FF2B5EF4-FFF2-40B4-BE49-F238E27FC236}">
                  <a16:creationId xmlns:a16="http://schemas.microsoft.com/office/drawing/2014/main" id="{57969C0A-96C4-4834-9D40-6A55B165923C}"/>
                </a:ext>
              </a:extLst>
            </p:cNvPr>
            <p:cNvSpPr txBox="1"/>
            <p:nvPr/>
          </p:nvSpPr>
          <p:spPr>
            <a:xfrm>
              <a:off x="4872173" y="1290828"/>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6" name="TextBox 25">
              <a:extLst>
                <a:ext uri="{FF2B5EF4-FFF2-40B4-BE49-F238E27FC236}">
                  <a16:creationId xmlns:a16="http://schemas.microsoft.com/office/drawing/2014/main" id="{57FD7C4D-1AC8-4E3C-891B-06FE07A19770}"/>
                </a:ext>
              </a:extLst>
            </p:cNvPr>
            <p:cNvSpPr txBox="1"/>
            <p:nvPr/>
          </p:nvSpPr>
          <p:spPr>
            <a:xfrm>
              <a:off x="3872745" y="1849628"/>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7" name="TextBox 26">
              <a:extLst>
                <a:ext uri="{FF2B5EF4-FFF2-40B4-BE49-F238E27FC236}">
                  <a16:creationId xmlns:a16="http://schemas.microsoft.com/office/drawing/2014/main" id="{D0AB77B5-8ED7-43CB-9559-9A5F5BFDF8FF}"/>
                </a:ext>
              </a:extLst>
            </p:cNvPr>
            <p:cNvSpPr txBox="1"/>
            <p:nvPr/>
          </p:nvSpPr>
          <p:spPr>
            <a:xfrm>
              <a:off x="5831023" y="1849628"/>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8" name="TextBox 27">
              <a:extLst>
                <a:ext uri="{FF2B5EF4-FFF2-40B4-BE49-F238E27FC236}">
                  <a16:creationId xmlns:a16="http://schemas.microsoft.com/office/drawing/2014/main" id="{6E16E139-2E1D-473E-A8E3-45B1E7C8A595}"/>
                </a:ext>
              </a:extLst>
            </p:cNvPr>
            <p:cNvSpPr txBox="1"/>
            <p:nvPr/>
          </p:nvSpPr>
          <p:spPr>
            <a:xfrm>
              <a:off x="3750410" y="2662428"/>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9" name="TextBox 28">
              <a:extLst>
                <a:ext uri="{FF2B5EF4-FFF2-40B4-BE49-F238E27FC236}">
                  <a16:creationId xmlns:a16="http://schemas.microsoft.com/office/drawing/2014/main" id="{3E21D4BA-A67B-4233-A22E-B4B15ACD79B0}"/>
                </a:ext>
              </a:extLst>
            </p:cNvPr>
            <p:cNvSpPr txBox="1"/>
            <p:nvPr/>
          </p:nvSpPr>
          <p:spPr>
            <a:xfrm>
              <a:off x="5954615" y="2662428"/>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0" name="TextBox 29">
              <a:extLst>
                <a:ext uri="{FF2B5EF4-FFF2-40B4-BE49-F238E27FC236}">
                  <a16:creationId xmlns:a16="http://schemas.microsoft.com/office/drawing/2014/main" id="{409B3C78-AD02-42C6-89DE-E4F607C5ABA0}"/>
                </a:ext>
              </a:extLst>
            </p:cNvPr>
            <p:cNvSpPr txBox="1"/>
            <p:nvPr/>
          </p:nvSpPr>
          <p:spPr>
            <a:xfrm>
              <a:off x="3926023" y="3475228"/>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1" name="TextBox 30">
              <a:extLst>
                <a:ext uri="{FF2B5EF4-FFF2-40B4-BE49-F238E27FC236}">
                  <a16:creationId xmlns:a16="http://schemas.microsoft.com/office/drawing/2014/main" id="{EB3CA6B1-52A2-44BC-BBE1-E17B79B08FD3}"/>
                </a:ext>
              </a:extLst>
            </p:cNvPr>
            <p:cNvSpPr txBox="1"/>
            <p:nvPr/>
          </p:nvSpPr>
          <p:spPr>
            <a:xfrm>
              <a:off x="5837680" y="3442773"/>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2" name="TextBox 31">
              <a:extLst>
                <a:ext uri="{FF2B5EF4-FFF2-40B4-BE49-F238E27FC236}">
                  <a16:creationId xmlns:a16="http://schemas.microsoft.com/office/drawing/2014/main" id="{BB46CEC6-26F1-489F-8F8E-5D0245440B0E}"/>
                </a:ext>
              </a:extLst>
            </p:cNvPr>
            <p:cNvSpPr txBox="1"/>
            <p:nvPr/>
          </p:nvSpPr>
          <p:spPr>
            <a:xfrm>
              <a:off x="3896463" y="5687770"/>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3" name="TextBox 32">
              <a:extLst>
                <a:ext uri="{FF2B5EF4-FFF2-40B4-BE49-F238E27FC236}">
                  <a16:creationId xmlns:a16="http://schemas.microsoft.com/office/drawing/2014/main" id="{89D76615-C599-4C30-BA49-2C894996FBCA}"/>
                </a:ext>
              </a:extLst>
            </p:cNvPr>
            <p:cNvSpPr txBox="1"/>
            <p:nvPr/>
          </p:nvSpPr>
          <p:spPr>
            <a:xfrm>
              <a:off x="5837680" y="5695067"/>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4" name="TextBox 33">
              <a:extLst>
                <a:ext uri="{FF2B5EF4-FFF2-40B4-BE49-F238E27FC236}">
                  <a16:creationId xmlns:a16="http://schemas.microsoft.com/office/drawing/2014/main" id="{D1EE3FB8-DB31-4464-A38C-DA6CE6D8BF5A}"/>
                </a:ext>
              </a:extLst>
            </p:cNvPr>
            <p:cNvSpPr txBox="1"/>
            <p:nvPr/>
          </p:nvSpPr>
          <p:spPr>
            <a:xfrm>
              <a:off x="3774553" y="6487870"/>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5" name="TextBox 34">
              <a:extLst>
                <a:ext uri="{FF2B5EF4-FFF2-40B4-BE49-F238E27FC236}">
                  <a16:creationId xmlns:a16="http://schemas.microsoft.com/office/drawing/2014/main" id="{0B4769D5-73CC-4EE8-8423-4754D7325F1C}"/>
                </a:ext>
              </a:extLst>
            </p:cNvPr>
            <p:cNvSpPr txBox="1"/>
            <p:nvPr/>
          </p:nvSpPr>
          <p:spPr>
            <a:xfrm>
              <a:off x="5954922" y="6476117"/>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6" name="TextBox 35">
              <a:extLst>
                <a:ext uri="{FF2B5EF4-FFF2-40B4-BE49-F238E27FC236}">
                  <a16:creationId xmlns:a16="http://schemas.microsoft.com/office/drawing/2014/main" id="{24937488-4735-4F8D-A862-77C3B491E260}"/>
                </a:ext>
              </a:extLst>
            </p:cNvPr>
            <p:cNvSpPr txBox="1"/>
            <p:nvPr/>
          </p:nvSpPr>
          <p:spPr>
            <a:xfrm>
              <a:off x="5846022" y="7253179"/>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7" name="TextBox 36">
              <a:extLst>
                <a:ext uri="{FF2B5EF4-FFF2-40B4-BE49-F238E27FC236}">
                  <a16:creationId xmlns:a16="http://schemas.microsoft.com/office/drawing/2014/main" id="{D2F8273E-943A-44D2-8A03-D05A1FEB9ADB}"/>
                </a:ext>
              </a:extLst>
            </p:cNvPr>
            <p:cNvSpPr txBox="1"/>
            <p:nvPr/>
          </p:nvSpPr>
          <p:spPr>
            <a:xfrm>
              <a:off x="3909163" y="7237681"/>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9" name="TextBox 38">
              <a:extLst>
                <a:ext uri="{FF2B5EF4-FFF2-40B4-BE49-F238E27FC236}">
                  <a16:creationId xmlns:a16="http://schemas.microsoft.com/office/drawing/2014/main" id="{8ED818B7-3619-4079-A4C1-3104E098C52F}"/>
                </a:ext>
              </a:extLst>
            </p:cNvPr>
            <p:cNvSpPr txBox="1"/>
            <p:nvPr/>
          </p:nvSpPr>
          <p:spPr>
            <a:xfrm>
              <a:off x="4875729" y="7853172"/>
              <a:ext cx="247184" cy="276999"/>
            </a:xfrm>
            <a:prstGeom prst="rect">
              <a:avLst/>
            </a:prstGeom>
            <a:noFill/>
          </p:spPr>
          <p:txBody>
            <a:bodyPr wrap="none" rtlCol="0">
              <a:spAutoFit/>
            </a:bodyPr>
            <a:lstStyle/>
            <a:p>
              <a:pPr algn="ctr"/>
              <a:r>
                <a:rPr lang="en-US" sz="1200" dirty="0">
                  <a:latin typeface="Arial Narrow" panose="020B0606020202030204" pitchFamily="34" charset="0"/>
                  <a:cs typeface="Arial" panose="020B0604020202020204" pitchFamily="34" charset="0"/>
                </a:rPr>
                <a:t>x</a:t>
              </a:r>
            </a:p>
          </p:txBody>
        </p:sp>
      </p:grpSp>
      <p:pic>
        <p:nvPicPr>
          <p:cNvPr id="40" name="Picture 39">
            <a:extLst>
              <a:ext uri="{FF2B5EF4-FFF2-40B4-BE49-F238E27FC236}">
                <a16:creationId xmlns:a16="http://schemas.microsoft.com/office/drawing/2014/main" id="{78EA435B-674F-40A9-83E1-890B3BFB2FFF}"/>
              </a:ext>
            </a:extLst>
          </p:cNvPr>
          <p:cNvPicPr>
            <a:picLocks noChangeAspect="1"/>
          </p:cNvPicPr>
          <p:nvPr/>
        </p:nvPicPr>
        <p:blipFill>
          <a:blip r:embed="rId4"/>
          <a:stretch>
            <a:fillRect/>
          </a:stretch>
        </p:blipFill>
        <p:spPr>
          <a:xfrm>
            <a:off x="597134" y="5014339"/>
            <a:ext cx="1605295" cy="3976367"/>
          </a:xfrm>
          <a:prstGeom prst="rect">
            <a:avLst/>
          </a:prstGeom>
        </p:spPr>
      </p:pic>
      <p:cxnSp>
        <p:nvCxnSpPr>
          <p:cNvPr id="25" name="Connector: Curved 24">
            <a:extLst>
              <a:ext uri="{FF2B5EF4-FFF2-40B4-BE49-F238E27FC236}">
                <a16:creationId xmlns:a16="http://schemas.microsoft.com/office/drawing/2014/main" id="{DF28F45B-1D6A-47A2-8F89-636DCFD9025C}"/>
              </a:ext>
            </a:extLst>
          </p:cNvPr>
          <p:cNvCxnSpPr>
            <a:cxnSpLocks/>
          </p:cNvCxnSpPr>
          <p:nvPr/>
        </p:nvCxnSpPr>
        <p:spPr>
          <a:xfrm flipV="1">
            <a:off x="2451100" y="1459017"/>
            <a:ext cx="2421073" cy="180884"/>
          </a:xfrm>
          <a:prstGeom prst="curvedConnector3">
            <a:avLst>
              <a:gd name="adj1" fmla="val 50000"/>
            </a:avLst>
          </a:prstGeom>
          <a:ln w="76200">
            <a:solidFill>
              <a:srgbClr val="0066FF"/>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839DF011-9702-47F1-9BDD-3EB5F2F37936}"/>
              </a:ext>
            </a:extLst>
          </p:cNvPr>
          <p:cNvSpPr txBox="1"/>
          <p:nvPr/>
        </p:nvSpPr>
        <p:spPr>
          <a:xfrm rot="5400000">
            <a:off x="-803348" y="6677973"/>
            <a:ext cx="2511906" cy="307777"/>
          </a:xfrm>
          <a:prstGeom prst="rect">
            <a:avLst/>
          </a:prstGeom>
          <a:noFill/>
        </p:spPr>
        <p:txBody>
          <a:bodyPr wrap="none" rtlCol="0">
            <a:spAutoFit/>
          </a:bodyPr>
          <a:lstStyle/>
          <a:p>
            <a:r>
              <a:rPr lang="en-US" sz="1400" dirty="0">
                <a:latin typeface="Corbel" panose="020B0503020204020204" pitchFamily="34" charset="0"/>
              </a:rPr>
              <a:t>[example of completed project]</a:t>
            </a:r>
          </a:p>
        </p:txBody>
      </p:sp>
    </p:spTree>
    <p:extLst>
      <p:ext uri="{BB962C8B-B14F-4D97-AF65-F5344CB8AC3E}">
        <p14:creationId xmlns:p14="http://schemas.microsoft.com/office/powerpoint/2010/main" val="3537874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487C335-33AB-4EDE-9D17-2C10E25C3DBC}"/>
              </a:ext>
            </a:extLst>
          </p:cNvPr>
          <p:cNvSpPr>
            <a:spLocks noChangeAspect="1"/>
          </p:cNvSpPr>
          <p:nvPr/>
        </p:nvSpPr>
        <p:spPr>
          <a:xfrm>
            <a:off x="38100" y="50800"/>
            <a:ext cx="6789420" cy="90525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id="{879CA61E-C9A4-49AD-ABA1-D61DA8896DD1}"/>
              </a:ext>
            </a:extLst>
          </p:cNvPr>
          <p:cNvCxnSpPr>
            <a:cxnSpLocks/>
          </p:cNvCxnSpPr>
          <p:nvPr/>
        </p:nvCxnSpPr>
        <p:spPr>
          <a:xfrm>
            <a:off x="1416244" y="3257417"/>
            <a:ext cx="1671573" cy="356310"/>
          </a:xfrm>
          <a:prstGeom prst="straightConnector1">
            <a:avLst/>
          </a:prstGeom>
          <a:ln w="571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4E1CA80-4FBB-4909-9347-E725F7737B78}"/>
              </a:ext>
            </a:extLst>
          </p:cNvPr>
          <p:cNvSpPr txBox="1"/>
          <p:nvPr/>
        </p:nvSpPr>
        <p:spPr>
          <a:xfrm>
            <a:off x="5469986" y="8846979"/>
            <a:ext cx="1386918" cy="246221"/>
          </a:xfrm>
          <a:prstGeom prst="rect">
            <a:avLst/>
          </a:prstGeom>
          <a:noFill/>
        </p:spPr>
        <p:txBody>
          <a:bodyPr wrap="none" rtlCol="0">
            <a:spAutoFit/>
          </a:bodyPr>
          <a:lstStyle/>
          <a:p>
            <a:r>
              <a:rPr lang="en-US" sz="1000" dirty="0">
                <a:latin typeface="Segoe Print" panose="02000600000000000000" pitchFamily="2" charset="0"/>
              </a:rPr>
              <a:t>©2018 Joel Shaul</a:t>
            </a:r>
          </a:p>
        </p:txBody>
      </p:sp>
      <p:grpSp>
        <p:nvGrpSpPr>
          <p:cNvPr id="2" name="Group 1">
            <a:extLst>
              <a:ext uri="{FF2B5EF4-FFF2-40B4-BE49-F238E27FC236}">
                <a16:creationId xmlns:a16="http://schemas.microsoft.com/office/drawing/2014/main" id="{859CCA59-7492-4901-90FB-D27E4860BBAF}"/>
              </a:ext>
            </a:extLst>
          </p:cNvPr>
          <p:cNvGrpSpPr/>
          <p:nvPr/>
        </p:nvGrpSpPr>
        <p:grpSpPr>
          <a:xfrm>
            <a:off x="3232351" y="298333"/>
            <a:ext cx="3450635" cy="8547333"/>
            <a:chOff x="3232351" y="298333"/>
            <a:chExt cx="3450635" cy="8547333"/>
          </a:xfrm>
        </p:grpSpPr>
        <p:pic>
          <p:nvPicPr>
            <p:cNvPr id="25" name="Picture 24">
              <a:extLst>
                <a:ext uri="{FF2B5EF4-FFF2-40B4-BE49-F238E27FC236}">
                  <a16:creationId xmlns:a16="http://schemas.microsoft.com/office/drawing/2014/main" id="{D638DAD7-EDF9-4397-B793-9286648C7887}"/>
                </a:ext>
              </a:extLst>
            </p:cNvPr>
            <p:cNvPicPr>
              <a:picLocks noChangeAspect="1"/>
            </p:cNvPicPr>
            <p:nvPr/>
          </p:nvPicPr>
          <p:blipFill>
            <a:blip r:embed="rId2"/>
            <a:stretch>
              <a:fillRect/>
            </a:stretch>
          </p:blipFill>
          <p:spPr>
            <a:xfrm>
              <a:off x="3232351" y="298333"/>
              <a:ext cx="3450635" cy="8547333"/>
            </a:xfrm>
            <a:prstGeom prst="rect">
              <a:avLst/>
            </a:prstGeom>
          </p:spPr>
        </p:pic>
        <p:sp>
          <p:nvSpPr>
            <p:cNvPr id="26" name="TextBox 25">
              <a:extLst>
                <a:ext uri="{FF2B5EF4-FFF2-40B4-BE49-F238E27FC236}">
                  <a16:creationId xmlns:a16="http://schemas.microsoft.com/office/drawing/2014/main" id="{201A1B1A-92C2-416D-86FB-C4EC81206E29}"/>
                </a:ext>
              </a:extLst>
            </p:cNvPr>
            <p:cNvSpPr txBox="1"/>
            <p:nvPr/>
          </p:nvSpPr>
          <p:spPr>
            <a:xfrm>
              <a:off x="4540102" y="1290828"/>
              <a:ext cx="929884"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7" name="TextBox 26">
              <a:extLst>
                <a:ext uri="{FF2B5EF4-FFF2-40B4-BE49-F238E27FC236}">
                  <a16:creationId xmlns:a16="http://schemas.microsoft.com/office/drawing/2014/main" id="{EE5881C8-9B9B-4C13-842B-492BECE1E8E7}"/>
                </a:ext>
              </a:extLst>
            </p:cNvPr>
            <p:cNvSpPr txBox="1"/>
            <p:nvPr/>
          </p:nvSpPr>
          <p:spPr>
            <a:xfrm>
              <a:off x="3530010" y="1849629"/>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8" name="TextBox 27">
              <a:extLst>
                <a:ext uri="{FF2B5EF4-FFF2-40B4-BE49-F238E27FC236}">
                  <a16:creationId xmlns:a16="http://schemas.microsoft.com/office/drawing/2014/main" id="{958CA938-1558-44EA-9B33-B5AA9305208F}"/>
                </a:ext>
              </a:extLst>
            </p:cNvPr>
            <p:cNvSpPr txBox="1"/>
            <p:nvPr/>
          </p:nvSpPr>
          <p:spPr>
            <a:xfrm>
              <a:off x="5535844" y="1849630"/>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9" name="TextBox 28">
              <a:extLst>
                <a:ext uri="{FF2B5EF4-FFF2-40B4-BE49-F238E27FC236}">
                  <a16:creationId xmlns:a16="http://schemas.microsoft.com/office/drawing/2014/main" id="{0A24CA55-4070-476C-B70A-891F16E2E2BB}"/>
                </a:ext>
              </a:extLst>
            </p:cNvPr>
            <p:cNvSpPr txBox="1"/>
            <p:nvPr/>
          </p:nvSpPr>
          <p:spPr>
            <a:xfrm>
              <a:off x="3406570" y="2662428"/>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0" name="TextBox 29">
              <a:extLst>
                <a:ext uri="{FF2B5EF4-FFF2-40B4-BE49-F238E27FC236}">
                  <a16:creationId xmlns:a16="http://schemas.microsoft.com/office/drawing/2014/main" id="{A92EBE02-968B-4173-88E8-822C4BDA8D40}"/>
                </a:ext>
              </a:extLst>
            </p:cNvPr>
            <p:cNvSpPr txBox="1"/>
            <p:nvPr/>
          </p:nvSpPr>
          <p:spPr>
            <a:xfrm>
              <a:off x="5607050" y="2662428"/>
              <a:ext cx="92075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1" name="TextBox 30">
              <a:extLst>
                <a:ext uri="{FF2B5EF4-FFF2-40B4-BE49-F238E27FC236}">
                  <a16:creationId xmlns:a16="http://schemas.microsoft.com/office/drawing/2014/main" id="{D600AFEF-BBED-45DB-A7F1-A37A03C2C03C}"/>
                </a:ext>
              </a:extLst>
            </p:cNvPr>
            <p:cNvSpPr txBox="1"/>
            <p:nvPr/>
          </p:nvSpPr>
          <p:spPr>
            <a:xfrm>
              <a:off x="3550433" y="3475228"/>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2" name="TextBox 31">
              <a:extLst>
                <a:ext uri="{FF2B5EF4-FFF2-40B4-BE49-F238E27FC236}">
                  <a16:creationId xmlns:a16="http://schemas.microsoft.com/office/drawing/2014/main" id="{4EFC2951-2A77-46D9-B965-EF754E82C4A7}"/>
                </a:ext>
              </a:extLst>
            </p:cNvPr>
            <p:cNvSpPr txBox="1"/>
            <p:nvPr/>
          </p:nvSpPr>
          <p:spPr>
            <a:xfrm>
              <a:off x="5556840" y="3442773"/>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3" name="TextBox 32">
              <a:extLst>
                <a:ext uri="{FF2B5EF4-FFF2-40B4-BE49-F238E27FC236}">
                  <a16:creationId xmlns:a16="http://schemas.microsoft.com/office/drawing/2014/main" id="{4A3142A2-88A1-4DED-A234-6AA6361F5A1F}"/>
                </a:ext>
              </a:extLst>
            </p:cNvPr>
            <p:cNvSpPr txBox="1"/>
            <p:nvPr/>
          </p:nvSpPr>
          <p:spPr>
            <a:xfrm>
              <a:off x="3552623" y="5687770"/>
              <a:ext cx="934872"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4" name="TextBox 33">
              <a:extLst>
                <a:ext uri="{FF2B5EF4-FFF2-40B4-BE49-F238E27FC236}">
                  <a16:creationId xmlns:a16="http://schemas.microsoft.com/office/drawing/2014/main" id="{1CA9E16F-0FED-4115-96EF-D2A63655924C}"/>
                </a:ext>
              </a:extLst>
            </p:cNvPr>
            <p:cNvSpPr txBox="1"/>
            <p:nvPr/>
          </p:nvSpPr>
          <p:spPr>
            <a:xfrm>
              <a:off x="5550490" y="5695067"/>
              <a:ext cx="840613"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5" name="TextBox 34">
              <a:extLst>
                <a:ext uri="{FF2B5EF4-FFF2-40B4-BE49-F238E27FC236}">
                  <a16:creationId xmlns:a16="http://schemas.microsoft.com/office/drawing/2014/main" id="{D9DDF8B4-9B57-4C71-AED3-D95A4F3E4116}"/>
                </a:ext>
              </a:extLst>
            </p:cNvPr>
            <p:cNvSpPr txBox="1"/>
            <p:nvPr/>
          </p:nvSpPr>
          <p:spPr>
            <a:xfrm>
              <a:off x="3461971" y="6487870"/>
              <a:ext cx="816469"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6" name="TextBox 35">
              <a:extLst>
                <a:ext uri="{FF2B5EF4-FFF2-40B4-BE49-F238E27FC236}">
                  <a16:creationId xmlns:a16="http://schemas.microsoft.com/office/drawing/2014/main" id="{71F14407-65AC-4519-B735-73AD0CE5F9CB}"/>
                </a:ext>
              </a:extLst>
            </p:cNvPr>
            <p:cNvSpPr txBox="1"/>
            <p:nvPr/>
          </p:nvSpPr>
          <p:spPr>
            <a:xfrm>
              <a:off x="5642341" y="6476117"/>
              <a:ext cx="84736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7" name="TextBox 36">
              <a:extLst>
                <a:ext uri="{FF2B5EF4-FFF2-40B4-BE49-F238E27FC236}">
                  <a16:creationId xmlns:a16="http://schemas.microsoft.com/office/drawing/2014/main" id="{0F9CF46F-016B-43FB-BF9B-1584885BE78B}"/>
                </a:ext>
              </a:extLst>
            </p:cNvPr>
            <p:cNvSpPr txBox="1"/>
            <p:nvPr/>
          </p:nvSpPr>
          <p:spPr>
            <a:xfrm>
              <a:off x="5502182" y="7253179"/>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8" name="TextBox 37">
              <a:extLst>
                <a:ext uri="{FF2B5EF4-FFF2-40B4-BE49-F238E27FC236}">
                  <a16:creationId xmlns:a16="http://schemas.microsoft.com/office/drawing/2014/main" id="{A699AF09-1AEB-4833-9F18-71EF4071A4C0}"/>
                </a:ext>
              </a:extLst>
            </p:cNvPr>
            <p:cNvSpPr txBox="1"/>
            <p:nvPr/>
          </p:nvSpPr>
          <p:spPr>
            <a:xfrm>
              <a:off x="3565323" y="7237681"/>
              <a:ext cx="922172"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9" name="TextBox 38">
              <a:extLst>
                <a:ext uri="{FF2B5EF4-FFF2-40B4-BE49-F238E27FC236}">
                  <a16:creationId xmlns:a16="http://schemas.microsoft.com/office/drawing/2014/main" id="{D678FAFF-3B7A-4772-902A-9A8053226F4C}"/>
                </a:ext>
              </a:extLst>
            </p:cNvPr>
            <p:cNvSpPr txBox="1"/>
            <p:nvPr/>
          </p:nvSpPr>
          <p:spPr>
            <a:xfrm>
              <a:off x="4531889" y="7853172"/>
              <a:ext cx="88466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grpSp>
      <p:sp>
        <p:nvSpPr>
          <p:cNvPr id="41" name="TextBox 40">
            <a:extLst>
              <a:ext uri="{FF2B5EF4-FFF2-40B4-BE49-F238E27FC236}">
                <a16:creationId xmlns:a16="http://schemas.microsoft.com/office/drawing/2014/main" id="{CB730637-22EB-4B4D-8063-324C290B1AE4}"/>
              </a:ext>
            </a:extLst>
          </p:cNvPr>
          <p:cNvSpPr txBox="1"/>
          <p:nvPr/>
        </p:nvSpPr>
        <p:spPr>
          <a:xfrm>
            <a:off x="275423" y="619416"/>
            <a:ext cx="2786597" cy="9233297"/>
          </a:xfrm>
          <a:prstGeom prst="rect">
            <a:avLst/>
          </a:prstGeom>
          <a:noFill/>
        </p:spPr>
        <p:txBody>
          <a:bodyPr wrap="square" rtlCol="0">
            <a:spAutoFit/>
          </a:bodyPr>
          <a:lstStyle/>
          <a:p>
            <a:r>
              <a:rPr lang="en-US" sz="2600" dirty="0">
                <a:latin typeface="Corbel" panose="020B0503020204020204" pitchFamily="34" charset="0"/>
              </a:rPr>
              <a:t>To create individual </a:t>
            </a:r>
          </a:p>
          <a:p>
            <a:r>
              <a:rPr lang="en-US" sz="2600" dirty="0">
                <a:latin typeface="Berlin Sans FB" panose="020E0602020502020306" pitchFamily="34" charset="0"/>
              </a:rPr>
              <a:t>Self-Control Problem Fixers</a:t>
            </a:r>
            <a:r>
              <a:rPr lang="en-US" sz="2600" dirty="0">
                <a:latin typeface="Corbel" panose="020B0503020204020204" pitchFamily="34" charset="0"/>
              </a:rPr>
              <a:t> in PowerPoint:</a:t>
            </a:r>
          </a:p>
          <a:p>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Double click on each of the         X’s.</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In the “do this” section, write things that you want the child to try do more.</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In the “stop this” section, write in things that you want the child to avoid doing.</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Print it and cut it out.  It’s nice if the kid colors it in.  Use </a:t>
            </a:r>
            <a:r>
              <a:rPr lang="en-US" sz="1600" u="sng" dirty="0">
                <a:latin typeface="Corbel" panose="020B0503020204020204" pitchFamily="34" charset="0"/>
              </a:rPr>
              <a:t>light colors </a:t>
            </a:r>
            <a:r>
              <a:rPr lang="en-US" sz="1600" dirty="0">
                <a:latin typeface="Corbel" panose="020B0503020204020204" pitchFamily="34" charset="0"/>
              </a:rPr>
              <a:t>so that one can still easily read the words.</a:t>
            </a:r>
          </a:p>
          <a:p>
            <a:pPr marL="342900" indent="-342900">
              <a:buAutoNum type="arabicPeriod"/>
            </a:pPr>
            <a:endParaRPr lang="en-US" sz="1600" dirty="0">
              <a:latin typeface="Corbel" panose="020B0503020204020204" pitchFamily="34" charset="0"/>
            </a:endParaRPr>
          </a:p>
          <a:p>
            <a:r>
              <a:rPr lang="en-US" sz="1600" i="1" dirty="0">
                <a:latin typeface="Corbel" panose="020B0503020204020204" pitchFamily="34" charset="0"/>
              </a:rPr>
              <a:t>(There is a completely separate Self-Control for conversation pragmatics – find it here:  </a:t>
            </a:r>
            <a:r>
              <a:rPr lang="en-US" sz="1600" i="1" dirty="0">
                <a:latin typeface="Corbel" panose="020B0503020204020204" pitchFamily="34" charset="0"/>
                <a:hlinkClick r:id="rId3"/>
              </a:rPr>
              <a:t>https://bit.ly/2HC5T4f</a:t>
            </a:r>
            <a:r>
              <a:rPr lang="en-US" sz="1600" i="1" dirty="0">
                <a:latin typeface="Corbel" panose="020B0503020204020204" pitchFamily="34" charset="0"/>
              </a:rPr>
              <a:t> )</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r>
              <a:rPr lang="en-US" sz="1600" dirty="0">
                <a:latin typeface="Corbel" panose="020B0503020204020204" pitchFamily="34" charset="0"/>
              </a:rPr>
              <a:t> </a:t>
            </a:r>
          </a:p>
        </p:txBody>
      </p:sp>
    </p:spTree>
    <p:extLst>
      <p:ext uri="{BB962C8B-B14F-4D97-AF65-F5344CB8AC3E}">
        <p14:creationId xmlns:p14="http://schemas.microsoft.com/office/powerpoint/2010/main" val="41762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487C335-33AB-4EDE-9D17-2C10E25C3DBC}"/>
              </a:ext>
            </a:extLst>
          </p:cNvPr>
          <p:cNvSpPr>
            <a:spLocks noChangeAspect="1"/>
          </p:cNvSpPr>
          <p:nvPr/>
        </p:nvSpPr>
        <p:spPr>
          <a:xfrm>
            <a:off x="38100" y="50800"/>
            <a:ext cx="6789420" cy="90525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id="{879CA61E-C9A4-49AD-ABA1-D61DA8896DD1}"/>
              </a:ext>
            </a:extLst>
          </p:cNvPr>
          <p:cNvCxnSpPr>
            <a:cxnSpLocks/>
          </p:cNvCxnSpPr>
          <p:nvPr/>
        </p:nvCxnSpPr>
        <p:spPr>
          <a:xfrm>
            <a:off x="1416244" y="3257417"/>
            <a:ext cx="1671573" cy="356310"/>
          </a:xfrm>
          <a:prstGeom prst="straightConnector1">
            <a:avLst/>
          </a:prstGeom>
          <a:ln w="571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4E1CA80-4FBB-4909-9347-E725F7737B78}"/>
              </a:ext>
            </a:extLst>
          </p:cNvPr>
          <p:cNvSpPr txBox="1"/>
          <p:nvPr/>
        </p:nvSpPr>
        <p:spPr>
          <a:xfrm>
            <a:off x="5469986" y="8846979"/>
            <a:ext cx="1386918" cy="246221"/>
          </a:xfrm>
          <a:prstGeom prst="rect">
            <a:avLst/>
          </a:prstGeom>
          <a:noFill/>
        </p:spPr>
        <p:txBody>
          <a:bodyPr wrap="none" rtlCol="0">
            <a:spAutoFit/>
          </a:bodyPr>
          <a:lstStyle/>
          <a:p>
            <a:r>
              <a:rPr lang="en-US" sz="1000" dirty="0">
                <a:latin typeface="Segoe Print" panose="02000600000000000000" pitchFamily="2" charset="0"/>
              </a:rPr>
              <a:t>©2018 Joel Shaul</a:t>
            </a:r>
          </a:p>
        </p:txBody>
      </p:sp>
      <p:grpSp>
        <p:nvGrpSpPr>
          <p:cNvPr id="2" name="Group 1">
            <a:extLst>
              <a:ext uri="{FF2B5EF4-FFF2-40B4-BE49-F238E27FC236}">
                <a16:creationId xmlns:a16="http://schemas.microsoft.com/office/drawing/2014/main" id="{859CCA59-7492-4901-90FB-D27E4860BBAF}"/>
              </a:ext>
            </a:extLst>
          </p:cNvPr>
          <p:cNvGrpSpPr/>
          <p:nvPr/>
        </p:nvGrpSpPr>
        <p:grpSpPr>
          <a:xfrm>
            <a:off x="3232351" y="298333"/>
            <a:ext cx="3450635" cy="8547333"/>
            <a:chOff x="3232351" y="298333"/>
            <a:chExt cx="3450635" cy="8547333"/>
          </a:xfrm>
        </p:grpSpPr>
        <p:pic>
          <p:nvPicPr>
            <p:cNvPr id="25" name="Picture 24">
              <a:extLst>
                <a:ext uri="{FF2B5EF4-FFF2-40B4-BE49-F238E27FC236}">
                  <a16:creationId xmlns:a16="http://schemas.microsoft.com/office/drawing/2014/main" id="{D638DAD7-EDF9-4397-B793-9286648C7887}"/>
                </a:ext>
              </a:extLst>
            </p:cNvPr>
            <p:cNvPicPr>
              <a:picLocks noChangeAspect="1"/>
            </p:cNvPicPr>
            <p:nvPr/>
          </p:nvPicPr>
          <p:blipFill>
            <a:blip r:embed="rId2"/>
            <a:stretch>
              <a:fillRect/>
            </a:stretch>
          </p:blipFill>
          <p:spPr>
            <a:xfrm>
              <a:off x="3232351" y="298333"/>
              <a:ext cx="3450635" cy="8547333"/>
            </a:xfrm>
            <a:prstGeom prst="rect">
              <a:avLst/>
            </a:prstGeom>
          </p:spPr>
        </p:pic>
        <p:sp>
          <p:nvSpPr>
            <p:cNvPr id="26" name="TextBox 25">
              <a:extLst>
                <a:ext uri="{FF2B5EF4-FFF2-40B4-BE49-F238E27FC236}">
                  <a16:creationId xmlns:a16="http://schemas.microsoft.com/office/drawing/2014/main" id="{201A1B1A-92C2-416D-86FB-C4EC81206E29}"/>
                </a:ext>
              </a:extLst>
            </p:cNvPr>
            <p:cNvSpPr txBox="1"/>
            <p:nvPr/>
          </p:nvSpPr>
          <p:spPr>
            <a:xfrm>
              <a:off x="4540102" y="1290828"/>
              <a:ext cx="929884"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7" name="TextBox 26">
              <a:extLst>
                <a:ext uri="{FF2B5EF4-FFF2-40B4-BE49-F238E27FC236}">
                  <a16:creationId xmlns:a16="http://schemas.microsoft.com/office/drawing/2014/main" id="{EE5881C8-9B9B-4C13-842B-492BECE1E8E7}"/>
                </a:ext>
              </a:extLst>
            </p:cNvPr>
            <p:cNvSpPr txBox="1"/>
            <p:nvPr/>
          </p:nvSpPr>
          <p:spPr>
            <a:xfrm>
              <a:off x="3530010" y="1849629"/>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8" name="TextBox 27">
              <a:extLst>
                <a:ext uri="{FF2B5EF4-FFF2-40B4-BE49-F238E27FC236}">
                  <a16:creationId xmlns:a16="http://schemas.microsoft.com/office/drawing/2014/main" id="{958CA938-1558-44EA-9B33-B5AA9305208F}"/>
                </a:ext>
              </a:extLst>
            </p:cNvPr>
            <p:cNvSpPr txBox="1"/>
            <p:nvPr/>
          </p:nvSpPr>
          <p:spPr>
            <a:xfrm>
              <a:off x="5535844" y="1849630"/>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9" name="TextBox 28">
              <a:extLst>
                <a:ext uri="{FF2B5EF4-FFF2-40B4-BE49-F238E27FC236}">
                  <a16:creationId xmlns:a16="http://schemas.microsoft.com/office/drawing/2014/main" id="{0A24CA55-4070-476C-B70A-891F16E2E2BB}"/>
                </a:ext>
              </a:extLst>
            </p:cNvPr>
            <p:cNvSpPr txBox="1"/>
            <p:nvPr/>
          </p:nvSpPr>
          <p:spPr>
            <a:xfrm>
              <a:off x="3406570" y="2662428"/>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0" name="TextBox 29">
              <a:extLst>
                <a:ext uri="{FF2B5EF4-FFF2-40B4-BE49-F238E27FC236}">
                  <a16:creationId xmlns:a16="http://schemas.microsoft.com/office/drawing/2014/main" id="{A92EBE02-968B-4173-88E8-822C4BDA8D40}"/>
                </a:ext>
              </a:extLst>
            </p:cNvPr>
            <p:cNvSpPr txBox="1"/>
            <p:nvPr/>
          </p:nvSpPr>
          <p:spPr>
            <a:xfrm>
              <a:off x="5607050" y="2662428"/>
              <a:ext cx="92075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1" name="TextBox 30">
              <a:extLst>
                <a:ext uri="{FF2B5EF4-FFF2-40B4-BE49-F238E27FC236}">
                  <a16:creationId xmlns:a16="http://schemas.microsoft.com/office/drawing/2014/main" id="{D600AFEF-BBED-45DB-A7F1-A37A03C2C03C}"/>
                </a:ext>
              </a:extLst>
            </p:cNvPr>
            <p:cNvSpPr txBox="1"/>
            <p:nvPr/>
          </p:nvSpPr>
          <p:spPr>
            <a:xfrm>
              <a:off x="3550433" y="3475228"/>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2" name="TextBox 31">
              <a:extLst>
                <a:ext uri="{FF2B5EF4-FFF2-40B4-BE49-F238E27FC236}">
                  <a16:creationId xmlns:a16="http://schemas.microsoft.com/office/drawing/2014/main" id="{4EFC2951-2A77-46D9-B965-EF754E82C4A7}"/>
                </a:ext>
              </a:extLst>
            </p:cNvPr>
            <p:cNvSpPr txBox="1"/>
            <p:nvPr/>
          </p:nvSpPr>
          <p:spPr>
            <a:xfrm>
              <a:off x="5556840" y="3442773"/>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3" name="TextBox 32">
              <a:extLst>
                <a:ext uri="{FF2B5EF4-FFF2-40B4-BE49-F238E27FC236}">
                  <a16:creationId xmlns:a16="http://schemas.microsoft.com/office/drawing/2014/main" id="{4A3142A2-88A1-4DED-A234-6AA6361F5A1F}"/>
                </a:ext>
              </a:extLst>
            </p:cNvPr>
            <p:cNvSpPr txBox="1"/>
            <p:nvPr/>
          </p:nvSpPr>
          <p:spPr>
            <a:xfrm>
              <a:off x="3552623" y="5687770"/>
              <a:ext cx="934872"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4" name="TextBox 33">
              <a:extLst>
                <a:ext uri="{FF2B5EF4-FFF2-40B4-BE49-F238E27FC236}">
                  <a16:creationId xmlns:a16="http://schemas.microsoft.com/office/drawing/2014/main" id="{1CA9E16F-0FED-4115-96EF-D2A63655924C}"/>
                </a:ext>
              </a:extLst>
            </p:cNvPr>
            <p:cNvSpPr txBox="1"/>
            <p:nvPr/>
          </p:nvSpPr>
          <p:spPr>
            <a:xfrm>
              <a:off x="5550490" y="5695067"/>
              <a:ext cx="840613"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5" name="TextBox 34">
              <a:extLst>
                <a:ext uri="{FF2B5EF4-FFF2-40B4-BE49-F238E27FC236}">
                  <a16:creationId xmlns:a16="http://schemas.microsoft.com/office/drawing/2014/main" id="{D9DDF8B4-9B57-4C71-AED3-D95A4F3E4116}"/>
                </a:ext>
              </a:extLst>
            </p:cNvPr>
            <p:cNvSpPr txBox="1"/>
            <p:nvPr/>
          </p:nvSpPr>
          <p:spPr>
            <a:xfrm>
              <a:off x="3461971" y="6487870"/>
              <a:ext cx="816469"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6" name="TextBox 35">
              <a:extLst>
                <a:ext uri="{FF2B5EF4-FFF2-40B4-BE49-F238E27FC236}">
                  <a16:creationId xmlns:a16="http://schemas.microsoft.com/office/drawing/2014/main" id="{71F14407-65AC-4519-B735-73AD0CE5F9CB}"/>
                </a:ext>
              </a:extLst>
            </p:cNvPr>
            <p:cNvSpPr txBox="1"/>
            <p:nvPr/>
          </p:nvSpPr>
          <p:spPr>
            <a:xfrm>
              <a:off x="5642341" y="6476117"/>
              <a:ext cx="84736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7" name="TextBox 36">
              <a:extLst>
                <a:ext uri="{FF2B5EF4-FFF2-40B4-BE49-F238E27FC236}">
                  <a16:creationId xmlns:a16="http://schemas.microsoft.com/office/drawing/2014/main" id="{0F9CF46F-016B-43FB-BF9B-1584885BE78B}"/>
                </a:ext>
              </a:extLst>
            </p:cNvPr>
            <p:cNvSpPr txBox="1"/>
            <p:nvPr/>
          </p:nvSpPr>
          <p:spPr>
            <a:xfrm>
              <a:off x="5502182" y="7253179"/>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8" name="TextBox 37">
              <a:extLst>
                <a:ext uri="{FF2B5EF4-FFF2-40B4-BE49-F238E27FC236}">
                  <a16:creationId xmlns:a16="http://schemas.microsoft.com/office/drawing/2014/main" id="{A699AF09-1AEB-4833-9F18-71EF4071A4C0}"/>
                </a:ext>
              </a:extLst>
            </p:cNvPr>
            <p:cNvSpPr txBox="1"/>
            <p:nvPr/>
          </p:nvSpPr>
          <p:spPr>
            <a:xfrm>
              <a:off x="3565323" y="7237681"/>
              <a:ext cx="922172"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9" name="TextBox 38">
              <a:extLst>
                <a:ext uri="{FF2B5EF4-FFF2-40B4-BE49-F238E27FC236}">
                  <a16:creationId xmlns:a16="http://schemas.microsoft.com/office/drawing/2014/main" id="{D678FAFF-3B7A-4772-902A-9A8053226F4C}"/>
                </a:ext>
              </a:extLst>
            </p:cNvPr>
            <p:cNvSpPr txBox="1"/>
            <p:nvPr/>
          </p:nvSpPr>
          <p:spPr>
            <a:xfrm>
              <a:off x="4531889" y="7853172"/>
              <a:ext cx="88466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grpSp>
      <p:sp>
        <p:nvSpPr>
          <p:cNvPr id="41" name="TextBox 40">
            <a:extLst>
              <a:ext uri="{FF2B5EF4-FFF2-40B4-BE49-F238E27FC236}">
                <a16:creationId xmlns:a16="http://schemas.microsoft.com/office/drawing/2014/main" id="{CB730637-22EB-4B4D-8063-324C290B1AE4}"/>
              </a:ext>
            </a:extLst>
          </p:cNvPr>
          <p:cNvSpPr txBox="1"/>
          <p:nvPr/>
        </p:nvSpPr>
        <p:spPr>
          <a:xfrm>
            <a:off x="275423" y="619416"/>
            <a:ext cx="2786597" cy="9233297"/>
          </a:xfrm>
          <a:prstGeom prst="rect">
            <a:avLst/>
          </a:prstGeom>
          <a:noFill/>
        </p:spPr>
        <p:txBody>
          <a:bodyPr wrap="square" rtlCol="0">
            <a:spAutoFit/>
          </a:bodyPr>
          <a:lstStyle/>
          <a:p>
            <a:r>
              <a:rPr lang="en-US" sz="2600" dirty="0">
                <a:latin typeface="Corbel" panose="020B0503020204020204" pitchFamily="34" charset="0"/>
              </a:rPr>
              <a:t>To create individual </a:t>
            </a:r>
          </a:p>
          <a:p>
            <a:r>
              <a:rPr lang="en-US" sz="2600" dirty="0">
                <a:latin typeface="Berlin Sans FB" panose="020E0602020502020306" pitchFamily="34" charset="0"/>
              </a:rPr>
              <a:t>Self-Control Problem Fixers</a:t>
            </a:r>
            <a:r>
              <a:rPr lang="en-US" sz="2600" dirty="0">
                <a:latin typeface="Corbel" panose="020B0503020204020204" pitchFamily="34" charset="0"/>
              </a:rPr>
              <a:t> in PowerPoint:</a:t>
            </a:r>
          </a:p>
          <a:p>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Double click on each of the         X’s.</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In the “do this” section, write things that you want the child to try do more.</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In the “stop this” section, write in things that you want the child to avoid doing.</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Print it and cut it out.  It’s nice if the kid colors it in.  Use </a:t>
            </a:r>
            <a:r>
              <a:rPr lang="en-US" sz="1600" u="sng" dirty="0">
                <a:latin typeface="Corbel" panose="020B0503020204020204" pitchFamily="34" charset="0"/>
              </a:rPr>
              <a:t>light colors </a:t>
            </a:r>
            <a:r>
              <a:rPr lang="en-US" sz="1600" dirty="0">
                <a:latin typeface="Corbel" panose="020B0503020204020204" pitchFamily="34" charset="0"/>
              </a:rPr>
              <a:t>so that one can still easily read the words.</a:t>
            </a:r>
          </a:p>
          <a:p>
            <a:pPr marL="342900" indent="-342900">
              <a:buAutoNum type="arabicPeriod"/>
            </a:pPr>
            <a:endParaRPr lang="en-US" sz="1600" dirty="0">
              <a:latin typeface="Corbel" panose="020B0503020204020204" pitchFamily="34" charset="0"/>
            </a:endParaRPr>
          </a:p>
          <a:p>
            <a:r>
              <a:rPr lang="en-US" sz="1600" i="1" dirty="0">
                <a:latin typeface="Corbel" panose="020B0503020204020204" pitchFamily="34" charset="0"/>
              </a:rPr>
              <a:t>(There is a completely separate Self-Control for conversation pragmatics – find it here:  </a:t>
            </a:r>
            <a:r>
              <a:rPr lang="en-US" sz="1600" i="1" dirty="0">
                <a:latin typeface="Corbel" panose="020B0503020204020204" pitchFamily="34" charset="0"/>
                <a:hlinkClick r:id="rId3"/>
              </a:rPr>
              <a:t>https://bit.ly/2HC5T4f</a:t>
            </a:r>
            <a:r>
              <a:rPr lang="en-US" sz="1600" i="1" dirty="0">
                <a:latin typeface="Corbel" panose="020B0503020204020204" pitchFamily="34" charset="0"/>
              </a:rPr>
              <a:t> )</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r>
              <a:rPr lang="en-US" sz="1600" dirty="0">
                <a:latin typeface="Corbel" panose="020B0503020204020204" pitchFamily="34" charset="0"/>
              </a:rPr>
              <a:t> </a:t>
            </a:r>
          </a:p>
        </p:txBody>
      </p:sp>
    </p:spTree>
    <p:extLst>
      <p:ext uri="{BB962C8B-B14F-4D97-AF65-F5344CB8AC3E}">
        <p14:creationId xmlns:p14="http://schemas.microsoft.com/office/powerpoint/2010/main" val="412923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487C335-33AB-4EDE-9D17-2C10E25C3DBC}"/>
              </a:ext>
            </a:extLst>
          </p:cNvPr>
          <p:cNvSpPr>
            <a:spLocks noChangeAspect="1"/>
          </p:cNvSpPr>
          <p:nvPr/>
        </p:nvSpPr>
        <p:spPr>
          <a:xfrm>
            <a:off x="38100" y="50800"/>
            <a:ext cx="6789420" cy="90525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id="{879CA61E-C9A4-49AD-ABA1-D61DA8896DD1}"/>
              </a:ext>
            </a:extLst>
          </p:cNvPr>
          <p:cNvCxnSpPr>
            <a:cxnSpLocks/>
          </p:cNvCxnSpPr>
          <p:nvPr/>
        </p:nvCxnSpPr>
        <p:spPr>
          <a:xfrm>
            <a:off x="1416244" y="3257417"/>
            <a:ext cx="1671573" cy="356310"/>
          </a:xfrm>
          <a:prstGeom prst="straightConnector1">
            <a:avLst/>
          </a:prstGeom>
          <a:ln w="571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4E1CA80-4FBB-4909-9347-E725F7737B78}"/>
              </a:ext>
            </a:extLst>
          </p:cNvPr>
          <p:cNvSpPr txBox="1"/>
          <p:nvPr/>
        </p:nvSpPr>
        <p:spPr>
          <a:xfrm>
            <a:off x="5469986" y="8846979"/>
            <a:ext cx="1386918" cy="246221"/>
          </a:xfrm>
          <a:prstGeom prst="rect">
            <a:avLst/>
          </a:prstGeom>
          <a:noFill/>
        </p:spPr>
        <p:txBody>
          <a:bodyPr wrap="none" rtlCol="0">
            <a:spAutoFit/>
          </a:bodyPr>
          <a:lstStyle/>
          <a:p>
            <a:r>
              <a:rPr lang="en-US" sz="1000" dirty="0">
                <a:latin typeface="Segoe Print" panose="02000600000000000000" pitchFamily="2" charset="0"/>
              </a:rPr>
              <a:t>©2018 Joel Shaul</a:t>
            </a:r>
          </a:p>
        </p:txBody>
      </p:sp>
      <p:grpSp>
        <p:nvGrpSpPr>
          <p:cNvPr id="2" name="Group 1">
            <a:extLst>
              <a:ext uri="{FF2B5EF4-FFF2-40B4-BE49-F238E27FC236}">
                <a16:creationId xmlns:a16="http://schemas.microsoft.com/office/drawing/2014/main" id="{859CCA59-7492-4901-90FB-D27E4860BBAF}"/>
              </a:ext>
            </a:extLst>
          </p:cNvPr>
          <p:cNvGrpSpPr/>
          <p:nvPr/>
        </p:nvGrpSpPr>
        <p:grpSpPr>
          <a:xfrm>
            <a:off x="3232351" y="298333"/>
            <a:ext cx="3450635" cy="8547333"/>
            <a:chOff x="3232351" y="298333"/>
            <a:chExt cx="3450635" cy="8547333"/>
          </a:xfrm>
        </p:grpSpPr>
        <p:pic>
          <p:nvPicPr>
            <p:cNvPr id="25" name="Picture 24">
              <a:extLst>
                <a:ext uri="{FF2B5EF4-FFF2-40B4-BE49-F238E27FC236}">
                  <a16:creationId xmlns:a16="http://schemas.microsoft.com/office/drawing/2014/main" id="{D638DAD7-EDF9-4397-B793-9286648C7887}"/>
                </a:ext>
              </a:extLst>
            </p:cNvPr>
            <p:cNvPicPr>
              <a:picLocks noChangeAspect="1"/>
            </p:cNvPicPr>
            <p:nvPr/>
          </p:nvPicPr>
          <p:blipFill>
            <a:blip r:embed="rId2"/>
            <a:stretch>
              <a:fillRect/>
            </a:stretch>
          </p:blipFill>
          <p:spPr>
            <a:xfrm>
              <a:off x="3232351" y="298333"/>
              <a:ext cx="3450635" cy="8547333"/>
            </a:xfrm>
            <a:prstGeom prst="rect">
              <a:avLst/>
            </a:prstGeom>
          </p:spPr>
        </p:pic>
        <p:sp>
          <p:nvSpPr>
            <p:cNvPr id="26" name="TextBox 25">
              <a:extLst>
                <a:ext uri="{FF2B5EF4-FFF2-40B4-BE49-F238E27FC236}">
                  <a16:creationId xmlns:a16="http://schemas.microsoft.com/office/drawing/2014/main" id="{201A1B1A-92C2-416D-86FB-C4EC81206E29}"/>
                </a:ext>
              </a:extLst>
            </p:cNvPr>
            <p:cNvSpPr txBox="1"/>
            <p:nvPr/>
          </p:nvSpPr>
          <p:spPr>
            <a:xfrm>
              <a:off x="4540102" y="1290828"/>
              <a:ext cx="929884"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7" name="TextBox 26">
              <a:extLst>
                <a:ext uri="{FF2B5EF4-FFF2-40B4-BE49-F238E27FC236}">
                  <a16:creationId xmlns:a16="http://schemas.microsoft.com/office/drawing/2014/main" id="{EE5881C8-9B9B-4C13-842B-492BECE1E8E7}"/>
                </a:ext>
              </a:extLst>
            </p:cNvPr>
            <p:cNvSpPr txBox="1"/>
            <p:nvPr/>
          </p:nvSpPr>
          <p:spPr>
            <a:xfrm>
              <a:off x="3530010" y="1849629"/>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8" name="TextBox 27">
              <a:extLst>
                <a:ext uri="{FF2B5EF4-FFF2-40B4-BE49-F238E27FC236}">
                  <a16:creationId xmlns:a16="http://schemas.microsoft.com/office/drawing/2014/main" id="{958CA938-1558-44EA-9B33-B5AA9305208F}"/>
                </a:ext>
              </a:extLst>
            </p:cNvPr>
            <p:cNvSpPr txBox="1"/>
            <p:nvPr/>
          </p:nvSpPr>
          <p:spPr>
            <a:xfrm>
              <a:off x="5535844" y="1849630"/>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9" name="TextBox 28">
              <a:extLst>
                <a:ext uri="{FF2B5EF4-FFF2-40B4-BE49-F238E27FC236}">
                  <a16:creationId xmlns:a16="http://schemas.microsoft.com/office/drawing/2014/main" id="{0A24CA55-4070-476C-B70A-891F16E2E2BB}"/>
                </a:ext>
              </a:extLst>
            </p:cNvPr>
            <p:cNvSpPr txBox="1"/>
            <p:nvPr/>
          </p:nvSpPr>
          <p:spPr>
            <a:xfrm>
              <a:off x="3406570" y="2662428"/>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0" name="TextBox 29">
              <a:extLst>
                <a:ext uri="{FF2B5EF4-FFF2-40B4-BE49-F238E27FC236}">
                  <a16:creationId xmlns:a16="http://schemas.microsoft.com/office/drawing/2014/main" id="{A92EBE02-968B-4173-88E8-822C4BDA8D40}"/>
                </a:ext>
              </a:extLst>
            </p:cNvPr>
            <p:cNvSpPr txBox="1"/>
            <p:nvPr/>
          </p:nvSpPr>
          <p:spPr>
            <a:xfrm>
              <a:off x="5607050" y="2662428"/>
              <a:ext cx="92075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1" name="TextBox 30">
              <a:extLst>
                <a:ext uri="{FF2B5EF4-FFF2-40B4-BE49-F238E27FC236}">
                  <a16:creationId xmlns:a16="http://schemas.microsoft.com/office/drawing/2014/main" id="{D600AFEF-BBED-45DB-A7F1-A37A03C2C03C}"/>
                </a:ext>
              </a:extLst>
            </p:cNvPr>
            <p:cNvSpPr txBox="1"/>
            <p:nvPr/>
          </p:nvSpPr>
          <p:spPr>
            <a:xfrm>
              <a:off x="3550433" y="3475228"/>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2" name="TextBox 31">
              <a:extLst>
                <a:ext uri="{FF2B5EF4-FFF2-40B4-BE49-F238E27FC236}">
                  <a16:creationId xmlns:a16="http://schemas.microsoft.com/office/drawing/2014/main" id="{4EFC2951-2A77-46D9-B965-EF754E82C4A7}"/>
                </a:ext>
              </a:extLst>
            </p:cNvPr>
            <p:cNvSpPr txBox="1"/>
            <p:nvPr/>
          </p:nvSpPr>
          <p:spPr>
            <a:xfrm>
              <a:off x="5556840" y="3442773"/>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3" name="TextBox 32">
              <a:extLst>
                <a:ext uri="{FF2B5EF4-FFF2-40B4-BE49-F238E27FC236}">
                  <a16:creationId xmlns:a16="http://schemas.microsoft.com/office/drawing/2014/main" id="{4A3142A2-88A1-4DED-A234-6AA6361F5A1F}"/>
                </a:ext>
              </a:extLst>
            </p:cNvPr>
            <p:cNvSpPr txBox="1"/>
            <p:nvPr/>
          </p:nvSpPr>
          <p:spPr>
            <a:xfrm>
              <a:off x="3552623" y="5687770"/>
              <a:ext cx="934872"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4" name="TextBox 33">
              <a:extLst>
                <a:ext uri="{FF2B5EF4-FFF2-40B4-BE49-F238E27FC236}">
                  <a16:creationId xmlns:a16="http://schemas.microsoft.com/office/drawing/2014/main" id="{1CA9E16F-0FED-4115-96EF-D2A63655924C}"/>
                </a:ext>
              </a:extLst>
            </p:cNvPr>
            <p:cNvSpPr txBox="1"/>
            <p:nvPr/>
          </p:nvSpPr>
          <p:spPr>
            <a:xfrm>
              <a:off x="5550490" y="5695067"/>
              <a:ext cx="840613"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5" name="TextBox 34">
              <a:extLst>
                <a:ext uri="{FF2B5EF4-FFF2-40B4-BE49-F238E27FC236}">
                  <a16:creationId xmlns:a16="http://schemas.microsoft.com/office/drawing/2014/main" id="{D9DDF8B4-9B57-4C71-AED3-D95A4F3E4116}"/>
                </a:ext>
              </a:extLst>
            </p:cNvPr>
            <p:cNvSpPr txBox="1"/>
            <p:nvPr/>
          </p:nvSpPr>
          <p:spPr>
            <a:xfrm>
              <a:off x="3461971" y="6487870"/>
              <a:ext cx="816469"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6" name="TextBox 35">
              <a:extLst>
                <a:ext uri="{FF2B5EF4-FFF2-40B4-BE49-F238E27FC236}">
                  <a16:creationId xmlns:a16="http://schemas.microsoft.com/office/drawing/2014/main" id="{71F14407-65AC-4519-B735-73AD0CE5F9CB}"/>
                </a:ext>
              </a:extLst>
            </p:cNvPr>
            <p:cNvSpPr txBox="1"/>
            <p:nvPr/>
          </p:nvSpPr>
          <p:spPr>
            <a:xfrm>
              <a:off x="5642341" y="6476117"/>
              <a:ext cx="84736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7" name="TextBox 36">
              <a:extLst>
                <a:ext uri="{FF2B5EF4-FFF2-40B4-BE49-F238E27FC236}">
                  <a16:creationId xmlns:a16="http://schemas.microsoft.com/office/drawing/2014/main" id="{0F9CF46F-016B-43FB-BF9B-1584885BE78B}"/>
                </a:ext>
              </a:extLst>
            </p:cNvPr>
            <p:cNvSpPr txBox="1"/>
            <p:nvPr/>
          </p:nvSpPr>
          <p:spPr>
            <a:xfrm>
              <a:off x="5502182" y="7253179"/>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8" name="TextBox 37">
              <a:extLst>
                <a:ext uri="{FF2B5EF4-FFF2-40B4-BE49-F238E27FC236}">
                  <a16:creationId xmlns:a16="http://schemas.microsoft.com/office/drawing/2014/main" id="{A699AF09-1AEB-4833-9F18-71EF4071A4C0}"/>
                </a:ext>
              </a:extLst>
            </p:cNvPr>
            <p:cNvSpPr txBox="1"/>
            <p:nvPr/>
          </p:nvSpPr>
          <p:spPr>
            <a:xfrm>
              <a:off x="3565323" y="7237681"/>
              <a:ext cx="922172"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9" name="TextBox 38">
              <a:extLst>
                <a:ext uri="{FF2B5EF4-FFF2-40B4-BE49-F238E27FC236}">
                  <a16:creationId xmlns:a16="http://schemas.microsoft.com/office/drawing/2014/main" id="{D678FAFF-3B7A-4772-902A-9A8053226F4C}"/>
                </a:ext>
              </a:extLst>
            </p:cNvPr>
            <p:cNvSpPr txBox="1"/>
            <p:nvPr/>
          </p:nvSpPr>
          <p:spPr>
            <a:xfrm>
              <a:off x="4531889" y="7853172"/>
              <a:ext cx="88466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grpSp>
      <p:sp>
        <p:nvSpPr>
          <p:cNvPr id="41" name="TextBox 40">
            <a:extLst>
              <a:ext uri="{FF2B5EF4-FFF2-40B4-BE49-F238E27FC236}">
                <a16:creationId xmlns:a16="http://schemas.microsoft.com/office/drawing/2014/main" id="{CB730637-22EB-4B4D-8063-324C290B1AE4}"/>
              </a:ext>
            </a:extLst>
          </p:cNvPr>
          <p:cNvSpPr txBox="1"/>
          <p:nvPr/>
        </p:nvSpPr>
        <p:spPr>
          <a:xfrm>
            <a:off x="275423" y="619416"/>
            <a:ext cx="2786597" cy="9233297"/>
          </a:xfrm>
          <a:prstGeom prst="rect">
            <a:avLst/>
          </a:prstGeom>
          <a:noFill/>
        </p:spPr>
        <p:txBody>
          <a:bodyPr wrap="square" rtlCol="0">
            <a:spAutoFit/>
          </a:bodyPr>
          <a:lstStyle/>
          <a:p>
            <a:r>
              <a:rPr lang="en-US" sz="2600" dirty="0">
                <a:latin typeface="Corbel" panose="020B0503020204020204" pitchFamily="34" charset="0"/>
              </a:rPr>
              <a:t>To create individual </a:t>
            </a:r>
          </a:p>
          <a:p>
            <a:r>
              <a:rPr lang="en-US" sz="2600" dirty="0">
                <a:latin typeface="Berlin Sans FB" panose="020E0602020502020306" pitchFamily="34" charset="0"/>
              </a:rPr>
              <a:t>Self-Control Problem Fixers</a:t>
            </a:r>
            <a:r>
              <a:rPr lang="en-US" sz="2600" dirty="0">
                <a:latin typeface="Corbel" panose="020B0503020204020204" pitchFamily="34" charset="0"/>
              </a:rPr>
              <a:t> in PowerPoint:</a:t>
            </a:r>
          </a:p>
          <a:p>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Double click on each of the         X’s.</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In the “do this” section, write things that you want the child to try do more.</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In the “stop this” section, write in things that you want the child to avoid doing.</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Print it and cut it out.  It’s nice if the kid colors it in.  Use </a:t>
            </a:r>
            <a:r>
              <a:rPr lang="en-US" sz="1600" u="sng" dirty="0">
                <a:latin typeface="Corbel" panose="020B0503020204020204" pitchFamily="34" charset="0"/>
              </a:rPr>
              <a:t>light colors </a:t>
            </a:r>
            <a:r>
              <a:rPr lang="en-US" sz="1600" dirty="0">
                <a:latin typeface="Corbel" panose="020B0503020204020204" pitchFamily="34" charset="0"/>
              </a:rPr>
              <a:t>so that one can still easily read the words.</a:t>
            </a:r>
          </a:p>
          <a:p>
            <a:pPr marL="342900" indent="-342900">
              <a:buAutoNum type="arabicPeriod"/>
            </a:pPr>
            <a:endParaRPr lang="en-US" sz="1600" dirty="0">
              <a:latin typeface="Corbel" panose="020B0503020204020204" pitchFamily="34" charset="0"/>
            </a:endParaRPr>
          </a:p>
          <a:p>
            <a:r>
              <a:rPr lang="en-US" sz="1600" i="1" dirty="0">
                <a:latin typeface="Corbel" panose="020B0503020204020204" pitchFamily="34" charset="0"/>
              </a:rPr>
              <a:t>(There is a completely separate Self-Control for conversation pragmatics – find it here:  </a:t>
            </a:r>
            <a:r>
              <a:rPr lang="en-US" sz="1600" i="1" dirty="0">
                <a:latin typeface="Corbel" panose="020B0503020204020204" pitchFamily="34" charset="0"/>
                <a:hlinkClick r:id="rId3"/>
              </a:rPr>
              <a:t>https://bit.ly/2HC5T4f</a:t>
            </a:r>
            <a:r>
              <a:rPr lang="en-US" sz="1600" i="1" dirty="0">
                <a:latin typeface="Corbel" panose="020B0503020204020204" pitchFamily="34" charset="0"/>
              </a:rPr>
              <a:t> )</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r>
              <a:rPr lang="en-US" sz="1600" dirty="0">
                <a:latin typeface="Corbel" panose="020B0503020204020204" pitchFamily="34" charset="0"/>
              </a:rPr>
              <a:t> </a:t>
            </a:r>
          </a:p>
        </p:txBody>
      </p:sp>
    </p:spTree>
    <p:extLst>
      <p:ext uri="{BB962C8B-B14F-4D97-AF65-F5344CB8AC3E}">
        <p14:creationId xmlns:p14="http://schemas.microsoft.com/office/powerpoint/2010/main" val="4090488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487C335-33AB-4EDE-9D17-2C10E25C3DBC}"/>
              </a:ext>
            </a:extLst>
          </p:cNvPr>
          <p:cNvSpPr>
            <a:spLocks noChangeAspect="1"/>
          </p:cNvSpPr>
          <p:nvPr/>
        </p:nvSpPr>
        <p:spPr>
          <a:xfrm>
            <a:off x="38100" y="50800"/>
            <a:ext cx="6789420" cy="90525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id="{879CA61E-C9A4-49AD-ABA1-D61DA8896DD1}"/>
              </a:ext>
            </a:extLst>
          </p:cNvPr>
          <p:cNvCxnSpPr>
            <a:cxnSpLocks/>
          </p:cNvCxnSpPr>
          <p:nvPr/>
        </p:nvCxnSpPr>
        <p:spPr>
          <a:xfrm>
            <a:off x="1416244" y="3257417"/>
            <a:ext cx="1671573" cy="356310"/>
          </a:xfrm>
          <a:prstGeom prst="straightConnector1">
            <a:avLst/>
          </a:prstGeom>
          <a:ln w="571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4E1CA80-4FBB-4909-9347-E725F7737B78}"/>
              </a:ext>
            </a:extLst>
          </p:cNvPr>
          <p:cNvSpPr txBox="1"/>
          <p:nvPr/>
        </p:nvSpPr>
        <p:spPr>
          <a:xfrm>
            <a:off x="5469986" y="8846979"/>
            <a:ext cx="1386918" cy="246221"/>
          </a:xfrm>
          <a:prstGeom prst="rect">
            <a:avLst/>
          </a:prstGeom>
          <a:noFill/>
        </p:spPr>
        <p:txBody>
          <a:bodyPr wrap="none" rtlCol="0">
            <a:spAutoFit/>
          </a:bodyPr>
          <a:lstStyle/>
          <a:p>
            <a:r>
              <a:rPr lang="en-US" sz="1000" dirty="0">
                <a:latin typeface="Segoe Print" panose="02000600000000000000" pitchFamily="2" charset="0"/>
              </a:rPr>
              <a:t>©2018 Joel Shaul</a:t>
            </a:r>
          </a:p>
        </p:txBody>
      </p:sp>
      <p:grpSp>
        <p:nvGrpSpPr>
          <p:cNvPr id="2" name="Group 1">
            <a:extLst>
              <a:ext uri="{FF2B5EF4-FFF2-40B4-BE49-F238E27FC236}">
                <a16:creationId xmlns:a16="http://schemas.microsoft.com/office/drawing/2014/main" id="{859CCA59-7492-4901-90FB-D27E4860BBAF}"/>
              </a:ext>
            </a:extLst>
          </p:cNvPr>
          <p:cNvGrpSpPr/>
          <p:nvPr/>
        </p:nvGrpSpPr>
        <p:grpSpPr>
          <a:xfrm>
            <a:off x="3232351" y="298333"/>
            <a:ext cx="3450635" cy="8547333"/>
            <a:chOff x="3232351" y="298333"/>
            <a:chExt cx="3450635" cy="8547333"/>
          </a:xfrm>
        </p:grpSpPr>
        <p:pic>
          <p:nvPicPr>
            <p:cNvPr id="25" name="Picture 24">
              <a:extLst>
                <a:ext uri="{FF2B5EF4-FFF2-40B4-BE49-F238E27FC236}">
                  <a16:creationId xmlns:a16="http://schemas.microsoft.com/office/drawing/2014/main" id="{D638DAD7-EDF9-4397-B793-9286648C7887}"/>
                </a:ext>
              </a:extLst>
            </p:cNvPr>
            <p:cNvPicPr>
              <a:picLocks noChangeAspect="1"/>
            </p:cNvPicPr>
            <p:nvPr/>
          </p:nvPicPr>
          <p:blipFill>
            <a:blip r:embed="rId2"/>
            <a:stretch>
              <a:fillRect/>
            </a:stretch>
          </p:blipFill>
          <p:spPr>
            <a:xfrm>
              <a:off x="3232351" y="298333"/>
              <a:ext cx="3450635" cy="8547333"/>
            </a:xfrm>
            <a:prstGeom prst="rect">
              <a:avLst/>
            </a:prstGeom>
          </p:spPr>
        </p:pic>
        <p:sp>
          <p:nvSpPr>
            <p:cNvPr id="26" name="TextBox 25">
              <a:extLst>
                <a:ext uri="{FF2B5EF4-FFF2-40B4-BE49-F238E27FC236}">
                  <a16:creationId xmlns:a16="http://schemas.microsoft.com/office/drawing/2014/main" id="{201A1B1A-92C2-416D-86FB-C4EC81206E29}"/>
                </a:ext>
              </a:extLst>
            </p:cNvPr>
            <p:cNvSpPr txBox="1"/>
            <p:nvPr/>
          </p:nvSpPr>
          <p:spPr>
            <a:xfrm>
              <a:off x="4540102" y="1290828"/>
              <a:ext cx="929884"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7" name="TextBox 26">
              <a:extLst>
                <a:ext uri="{FF2B5EF4-FFF2-40B4-BE49-F238E27FC236}">
                  <a16:creationId xmlns:a16="http://schemas.microsoft.com/office/drawing/2014/main" id="{EE5881C8-9B9B-4C13-842B-492BECE1E8E7}"/>
                </a:ext>
              </a:extLst>
            </p:cNvPr>
            <p:cNvSpPr txBox="1"/>
            <p:nvPr/>
          </p:nvSpPr>
          <p:spPr>
            <a:xfrm>
              <a:off x="3530010" y="1849629"/>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8" name="TextBox 27">
              <a:extLst>
                <a:ext uri="{FF2B5EF4-FFF2-40B4-BE49-F238E27FC236}">
                  <a16:creationId xmlns:a16="http://schemas.microsoft.com/office/drawing/2014/main" id="{958CA938-1558-44EA-9B33-B5AA9305208F}"/>
                </a:ext>
              </a:extLst>
            </p:cNvPr>
            <p:cNvSpPr txBox="1"/>
            <p:nvPr/>
          </p:nvSpPr>
          <p:spPr>
            <a:xfrm>
              <a:off x="5535844" y="1849630"/>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9" name="TextBox 28">
              <a:extLst>
                <a:ext uri="{FF2B5EF4-FFF2-40B4-BE49-F238E27FC236}">
                  <a16:creationId xmlns:a16="http://schemas.microsoft.com/office/drawing/2014/main" id="{0A24CA55-4070-476C-B70A-891F16E2E2BB}"/>
                </a:ext>
              </a:extLst>
            </p:cNvPr>
            <p:cNvSpPr txBox="1"/>
            <p:nvPr/>
          </p:nvSpPr>
          <p:spPr>
            <a:xfrm>
              <a:off x="3406570" y="2662428"/>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0" name="TextBox 29">
              <a:extLst>
                <a:ext uri="{FF2B5EF4-FFF2-40B4-BE49-F238E27FC236}">
                  <a16:creationId xmlns:a16="http://schemas.microsoft.com/office/drawing/2014/main" id="{A92EBE02-968B-4173-88E8-822C4BDA8D40}"/>
                </a:ext>
              </a:extLst>
            </p:cNvPr>
            <p:cNvSpPr txBox="1"/>
            <p:nvPr/>
          </p:nvSpPr>
          <p:spPr>
            <a:xfrm>
              <a:off x="5607050" y="2662428"/>
              <a:ext cx="92075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1" name="TextBox 30">
              <a:extLst>
                <a:ext uri="{FF2B5EF4-FFF2-40B4-BE49-F238E27FC236}">
                  <a16:creationId xmlns:a16="http://schemas.microsoft.com/office/drawing/2014/main" id="{D600AFEF-BBED-45DB-A7F1-A37A03C2C03C}"/>
                </a:ext>
              </a:extLst>
            </p:cNvPr>
            <p:cNvSpPr txBox="1"/>
            <p:nvPr/>
          </p:nvSpPr>
          <p:spPr>
            <a:xfrm>
              <a:off x="3550433" y="3475228"/>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2" name="TextBox 31">
              <a:extLst>
                <a:ext uri="{FF2B5EF4-FFF2-40B4-BE49-F238E27FC236}">
                  <a16:creationId xmlns:a16="http://schemas.microsoft.com/office/drawing/2014/main" id="{4EFC2951-2A77-46D9-B965-EF754E82C4A7}"/>
                </a:ext>
              </a:extLst>
            </p:cNvPr>
            <p:cNvSpPr txBox="1"/>
            <p:nvPr/>
          </p:nvSpPr>
          <p:spPr>
            <a:xfrm>
              <a:off x="5556840" y="3442773"/>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3" name="TextBox 32">
              <a:extLst>
                <a:ext uri="{FF2B5EF4-FFF2-40B4-BE49-F238E27FC236}">
                  <a16:creationId xmlns:a16="http://schemas.microsoft.com/office/drawing/2014/main" id="{4A3142A2-88A1-4DED-A234-6AA6361F5A1F}"/>
                </a:ext>
              </a:extLst>
            </p:cNvPr>
            <p:cNvSpPr txBox="1"/>
            <p:nvPr/>
          </p:nvSpPr>
          <p:spPr>
            <a:xfrm>
              <a:off x="3552623" y="5687770"/>
              <a:ext cx="934872"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4" name="TextBox 33">
              <a:extLst>
                <a:ext uri="{FF2B5EF4-FFF2-40B4-BE49-F238E27FC236}">
                  <a16:creationId xmlns:a16="http://schemas.microsoft.com/office/drawing/2014/main" id="{1CA9E16F-0FED-4115-96EF-D2A63655924C}"/>
                </a:ext>
              </a:extLst>
            </p:cNvPr>
            <p:cNvSpPr txBox="1"/>
            <p:nvPr/>
          </p:nvSpPr>
          <p:spPr>
            <a:xfrm>
              <a:off x="5550490" y="5695067"/>
              <a:ext cx="840613"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5" name="TextBox 34">
              <a:extLst>
                <a:ext uri="{FF2B5EF4-FFF2-40B4-BE49-F238E27FC236}">
                  <a16:creationId xmlns:a16="http://schemas.microsoft.com/office/drawing/2014/main" id="{D9DDF8B4-9B57-4C71-AED3-D95A4F3E4116}"/>
                </a:ext>
              </a:extLst>
            </p:cNvPr>
            <p:cNvSpPr txBox="1"/>
            <p:nvPr/>
          </p:nvSpPr>
          <p:spPr>
            <a:xfrm>
              <a:off x="3461971" y="6487870"/>
              <a:ext cx="816469"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6" name="TextBox 35">
              <a:extLst>
                <a:ext uri="{FF2B5EF4-FFF2-40B4-BE49-F238E27FC236}">
                  <a16:creationId xmlns:a16="http://schemas.microsoft.com/office/drawing/2014/main" id="{71F14407-65AC-4519-B735-73AD0CE5F9CB}"/>
                </a:ext>
              </a:extLst>
            </p:cNvPr>
            <p:cNvSpPr txBox="1"/>
            <p:nvPr/>
          </p:nvSpPr>
          <p:spPr>
            <a:xfrm>
              <a:off x="5642341" y="6476117"/>
              <a:ext cx="84736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7" name="TextBox 36">
              <a:extLst>
                <a:ext uri="{FF2B5EF4-FFF2-40B4-BE49-F238E27FC236}">
                  <a16:creationId xmlns:a16="http://schemas.microsoft.com/office/drawing/2014/main" id="{0F9CF46F-016B-43FB-BF9B-1584885BE78B}"/>
                </a:ext>
              </a:extLst>
            </p:cNvPr>
            <p:cNvSpPr txBox="1"/>
            <p:nvPr/>
          </p:nvSpPr>
          <p:spPr>
            <a:xfrm>
              <a:off x="5502182" y="7253179"/>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8" name="TextBox 37">
              <a:extLst>
                <a:ext uri="{FF2B5EF4-FFF2-40B4-BE49-F238E27FC236}">
                  <a16:creationId xmlns:a16="http://schemas.microsoft.com/office/drawing/2014/main" id="{A699AF09-1AEB-4833-9F18-71EF4071A4C0}"/>
                </a:ext>
              </a:extLst>
            </p:cNvPr>
            <p:cNvSpPr txBox="1"/>
            <p:nvPr/>
          </p:nvSpPr>
          <p:spPr>
            <a:xfrm>
              <a:off x="3565323" y="7237681"/>
              <a:ext cx="922172"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9" name="TextBox 38">
              <a:extLst>
                <a:ext uri="{FF2B5EF4-FFF2-40B4-BE49-F238E27FC236}">
                  <a16:creationId xmlns:a16="http://schemas.microsoft.com/office/drawing/2014/main" id="{D678FAFF-3B7A-4772-902A-9A8053226F4C}"/>
                </a:ext>
              </a:extLst>
            </p:cNvPr>
            <p:cNvSpPr txBox="1"/>
            <p:nvPr/>
          </p:nvSpPr>
          <p:spPr>
            <a:xfrm>
              <a:off x="4531889" y="7853172"/>
              <a:ext cx="88466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grpSp>
      <p:sp>
        <p:nvSpPr>
          <p:cNvPr id="41" name="TextBox 40">
            <a:extLst>
              <a:ext uri="{FF2B5EF4-FFF2-40B4-BE49-F238E27FC236}">
                <a16:creationId xmlns:a16="http://schemas.microsoft.com/office/drawing/2014/main" id="{CB730637-22EB-4B4D-8063-324C290B1AE4}"/>
              </a:ext>
            </a:extLst>
          </p:cNvPr>
          <p:cNvSpPr txBox="1"/>
          <p:nvPr/>
        </p:nvSpPr>
        <p:spPr>
          <a:xfrm>
            <a:off x="275423" y="619416"/>
            <a:ext cx="2786597" cy="9233297"/>
          </a:xfrm>
          <a:prstGeom prst="rect">
            <a:avLst/>
          </a:prstGeom>
          <a:noFill/>
        </p:spPr>
        <p:txBody>
          <a:bodyPr wrap="square" rtlCol="0">
            <a:spAutoFit/>
          </a:bodyPr>
          <a:lstStyle/>
          <a:p>
            <a:r>
              <a:rPr lang="en-US" sz="2600" dirty="0">
                <a:latin typeface="Corbel" panose="020B0503020204020204" pitchFamily="34" charset="0"/>
              </a:rPr>
              <a:t>To create individual </a:t>
            </a:r>
          </a:p>
          <a:p>
            <a:r>
              <a:rPr lang="en-US" sz="2600" dirty="0">
                <a:latin typeface="Berlin Sans FB" panose="020E0602020502020306" pitchFamily="34" charset="0"/>
              </a:rPr>
              <a:t>Self-Control Problem Fixers</a:t>
            </a:r>
            <a:r>
              <a:rPr lang="en-US" sz="2600" dirty="0">
                <a:latin typeface="Corbel" panose="020B0503020204020204" pitchFamily="34" charset="0"/>
              </a:rPr>
              <a:t> in PowerPoint:</a:t>
            </a:r>
          </a:p>
          <a:p>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Double click on each of the         X’s.</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In the “do this” section, write things that you want the child to try do more.</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In the “stop this” section, write in things that you want the child to avoid doing.</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Print it and cut it out.  It’s nice if the kid colors it in.  Use </a:t>
            </a:r>
            <a:r>
              <a:rPr lang="en-US" sz="1600" u="sng" dirty="0">
                <a:latin typeface="Corbel" panose="020B0503020204020204" pitchFamily="34" charset="0"/>
              </a:rPr>
              <a:t>light colors </a:t>
            </a:r>
            <a:r>
              <a:rPr lang="en-US" sz="1600" dirty="0">
                <a:latin typeface="Corbel" panose="020B0503020204020204" pitchFamily="34" charset="0"/>
              </a:rPr>
              <a:t>so that one can still easily read the words.</a:t>
            </a:r>
          </a:p>
          <a:p>
            <a:pPr marL="342900" indent="-342900">
              <a:buAutoNum type="arabicPeriod"/>
            </a:pPr>
            <a:endParaRPr lang="en-US" sz="1600" dirty="0">
              <a:latin typeface="Corbel" panose="020B0503020204020204" pitchFamily="34" charset="0"/>
            </a:endParaRPr>
          </a:p>
          <a:p>
            <a:r>
              <a:rPr lang="en-US" sz="1600" i="1" dirty="0">
                <a:latin typeface="Corbel" panose="020B0503020204020204" pitchFamily="34" charset="0"/>
              </a:rPr>
              <a:t>(There is a completely separate Self-Control for conversation pragmatics – find it here:  </a:t>
            </a:r>
            <a:r>
              <a:rPr lang="en-US" sz="1600" i="1" dirty="0">
                <a:latin typeface="Corbel" panose="020B0503020204020204" pitchFamily="34" charset="0"/>
                <a:hlinkClick r:id="rId3"/>
              </a:rPr>
              <a:t>https://bit.ly/2HC5T4f</a:t>
            </a:r>
            <a:r>
              <a:rPr lang="en-US" sz="1600" i="1" dirty="0">
                <a:latin typeface="Corbel" panose="020B0503020204020204" pitchFamily="34" charset="0"/>
              </a:rPr>
              <a:t> )</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r>
              <a:rPr lang="en-US" sz="1600" dirty="0">
                <a:latin typeface="Corbel" panose="020B0503020204020204" pitchFamily="34" charset="0"/>
              </a:rPr>
              <a:t> </a:t>
            </a:r>
          </a:p>
        </p:txBody>
      </p:sp>
    </p:spTree>
    <p:extLst>
      <p:ext uri="{BB962C8B-B14F-4D97-AF65-F5344CB8AC3E}">
        <p14:creationId xmlns:p14="http://schemas.microsoft.com/office/powerpoint/2010/main" val="111466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487C335-33AB-4EDE-9D17-2C10E25C3DBC}"/>
              </a:ext>
            </a:extLst>
          </p:cNvPr>
          <p:cNvSpPr>
            <a:spLocks noChangeAspect="1"/>
          </p:cNvSpPr>
          <p:nvPr/>
        </p:nvSpPr>
        <p:spPr>
          <a:xfrm>
            <a:off x="38100" y="50800"/>
            <a:ext cx="6789420" cy="90525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id="{879CA61E-C9A4-49AD-ABA1-D61DA8896DD1}"/>
              </a:ext>
            </a:extLst>
          </p:cNvPr>
          <p:cNvCxnSpPr>
            <a:cxnSpLocks/>
          </p:cNvCxnSpPr>
          <p:nvPr/>
        </p:nvCxnSpPr>
        <p:spPr>
          <a:xfrm>
            <a:off x="1416244" y="3257417"/>
            <a:ext cx="1671573" cy="356310"/>
          </a:xfrm>
          <a:prstGeom prst="straightConnector1">
            <a:avLst/>
          </a:prstGeom>
          <a:ln w="571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4E1CA80-4FBB-4909-9347-E725F7737B78}"/>
              </a:ext>
            </a:extLst>
          </p:cNvPr>
          <p:cNvSpPr txBox="1"/>
          <p:nvPr/>
        </p:nvSpPr>
        <p:spPr>
          <a:xfrm>
            <a:off x="5469986" y="8846979"/>
            <a:ext cx="1386918" cy="246221"/>
          </a:xfrm>
          <a:prstGeom prst="rect">
            <a:avLst/>
          </a:prstGeom>
          <a:noFill/>
        </p:spPr>
        <p:txBody>
          <a:bodyPr wrap="none" rtlCol="0">
            <a:spAutoFit/>
          </a:bodyPr>
          <a:lstStyle/>
          <a:p>
            <a:r>
              <a:rPr lang="en-US" sz="1000" dirty="0">
                <a:latin typeface="Segoe Print" panose="02000600000000000000" pitchFamily="2" charset="0"/>
              </a:rPr>
              <a:t>©2018 Joel Shaul</a:t>
            </a:r>
          </a:p>
        </p:txBody>
      </p:sp>
      <p:grpSp>
        <p:nvGrpSpPr>
          <p:cNvPr id="2" name="Group 1">
            <a:extLst>
              <a:ext uri="{FF2B5EF4-FFF2-40B4-BE49-F238E27FC236}">
                <a16:creationId xmlns:a16="http://schemas.microsoft.com/office/drawing/2014/main" id="{859CCA59-7492-4901-90FB-D27E4860BBAF}"/>
              </a:ext>
            </a:extLst>
          </p:cNvPr>
          <p:cNvGrpSpPr/>
          <p:nvPr/>
        </p:nvGrpSpPr>
        <p:grpSpPr>
          <a:xfrm>
            <a:off x="3232351" y="298333"/>
            <a:ext cx="3450635" cy="8547333"/>
            <a:chOff x="3232351" y="298333"/>
            <a:chExt cx="3450635" cy="8547333"/>
          </a:xfrm>
        </p:grpSpPr>
        <p:pic>
          <p:nvPicPr>
            <p:cNvPr id="25" name="Picture 24">
              <a:extLst>
                <a:ext uri="{FF2B5EF4-FFF2-40B4-BE49-F238E27FC236}">
                  <a16:creationId xmlns:a16="http://schemas.microsoft.com/office/drawing/2014/main" id="{D638DAD7-EDF9-4397-B793-9286648C7887}"/>
                </a:ext>
              </a:extLst>
            </p:cNvPr>
            <p:cNvPicPr>
              <a:picLocks noChangeAspect="1"/>
            </p:cNvPicPr>
            <p:nvPr/>
          </p:nvPicPr>
          <p:blipFill>
            <a:blip r:embed="rId2"/>
            <a:stretch>
              <a:fillRect/>
            </a:stretch>
          </p:blipFill>
          <p:spPr>
            <a:xfrm>
              <a:off x="3232351" y="298333"/>
              <a:ext cx="3450635" cy="8547333"/>
            </a:xfrm>
            <a:prstGeom prst="rect">
              <a:avLst/>
            </a:prstGeom>
          </p:spPr>
        </p:pic>
        <p:sp>
          <p:nvSpPr>
            <p:cNvPr id="26" name="TextBox 25">
              <a:extLst>
                <a:ext uri="{FF2B5EF4-FFF2-40B4-BE49-F238E27FC236}">
                  <a16:creationId xmlns:a16="http://schemas.microsoft.com/office/drawing/2014/main" id="{201A1B1A-92C2-416D-86FB-C4EC81206E29}"/>
                </a:ext>
              </a:extLst>
            </p:cNvPr>
            <p:cNvSpPr txBox="1"/>
            <p:nvPr/>
          </p:nvSpPr>
          <p:spPr>
            <a:xfrm>
              <a:off x="4540102" y="1290828"/>
              <a:ext cx="929884"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7" name="TextBox 26">
              <a:extLst>
                <a:ext uri="{FF2B5EF4-FFF2-40B4-BE49-F238E27FC236}">
                  <a16:creationId xmlns:a16="http://schemas.microsoft.com/office/drawing/2014/main" id="{EE5881C8-9B9B-4C13-842B-492BECE1E8E7}"/>
                </a:ext>
              </a:extLst>
            </p:cNvPr>
            <p:cNvSpPr txBox="1"/>
            <p:nvPr/>
          </p:nvSpPr>
          <p:spPr>
            <a:xfrm>
              <a:off x="3530010" y="1849629"/>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8" name="TextBox 27">
              <a:extLst>
                <a:ext uri="{FF2B5EF4-FFF2-40B4-BE49-F238E27FC236}">
                  <a16:creationId xmlns:a16="http://schemas.microsoft.com/office/drawing/2014/main" id="{958CA938-1558-44EA-9B33-B5AA9305208F}"/>
                </a:ext>
              </a:extLst>
            </p:cNvPr>
            <p:cNvSpPr txBox="1"/>
            <p:nvPr/>
          </p:nvSpPr>
          <p:spPr>
            <a:xfrm>
              <a:off x="5535844" y="1849630"/>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29" name="TextBox 28">
              <a:extLst>
                <a:ext uri="{FF2B5EF4-FFF2-40B4-BE49-F238E27FC236}">
                  <a16:creationId xmlns:a16="http://schemas.microsoft.com/office/drawing/2014/main" id="{0A24CA55-4070-476C-B70A-891F16E2E2BB}"/>
                </a:ext>
              </a:extLst>
            </p:cNvPr>
            <p:cNvSpPr txBox="1"/>
            <p:nvPr/>
          </p:nvSpPr>
          <p:spPr>
            <a:xfrm>
              <a:off x="3406570" y="2662428"/>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0" name="TextBox 29">
              <a:extLst>
                <a:ext uri="{FF2B5EF4-FFF2-40B4-BE49-F238E27FC236}">
                  <a16:creationId xmlns:a16="http://schemas.microsoft.com/office/drawing/2014/main" id="{A92EBE02-968B-4173-88E8-822C4BDA8D40}"/>
                </a:ext>
              </a:extLst>
            </p:cNvPr>
            <p:cNvSpPr txBox="1"/>
            <p:nvPr/>
          </p:nvSpPr>
          <p:spPr>
            <a:xfrm>
              <a:off x="5607050" y="2662428"/>
              <a:ext cx="92075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1" name="TextBox 30">
              <a:extLst>
                <a:ext uri="{FF2B5EF4-FFF2-40B4-BE49-F238E27FC236}">
                  <a16:creationId xmlns:a16="http://schemas.microsoft.com/office/drawing/2014/main" id="{D600AFEF-BBED-45DB-A7F1-A37A03C2C03C}"/>
                </a:ext>
              </a:extLst>
            </p:cNvPr>
            <p:cNvSpPr txBox="1"/>
            <p:nvPr/>
          </p:nvSpPr>
          <p:spPr>
            <a:xfrm>
              <a:off x="3550433" y="3475228"/>
              <a:ext cx="87187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2" name="TextBox 31">
              <a:extLst>
                <a:ext uri="{FF2B5EF4-FFF2-40B4-BE49-F238E27FC236}">
                  <a16:creationId xmlns:a16="http://schemas.microsoft.com/office/drawing/2014/main" id="{4EFC2951-2A77-46D9-B965-EF754E82C4A7}"/>
                </a:ext>
              </a:extLst>
            </p:cNvPr>
            <p:cNvSpPr txBox="1"/>
            <p:nvPr/>
          </p:nvSpPr>
          <p:spPr>
            <a:xfrm>
              <a:off x="5556840" y="3442773"/>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3" name="TextBox 32">
              <a:extLst>
                <a:ext uri="{FF2B5EF4-FFF2-40B4-BE49-F238E27FC236}">
                  <a16:creationId xmlns:a16="http://schemas.microsoft.com/office/drawing/2014/main" id="{4A3142A2-88A1-4DED-A234-6AA6361F5A1F}"/>
                </a:ext>
              </a:extLst>
            </p:cNvPr>
            <p:cNvSpPr txBox="1"/>
            <p:nvPr/>
          </p:nvSpPr>
          <p:spPr>
            <a:xfrm>
              <a:off x="3552623" y="5687770"/>
              <a:ext cx="934872"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4" name="TextBox 33">
              <a:extLst>
                <a:ext uri="{FF2B5EF4-FFF2-40B4-BE49-F238E27FC236}">
                  <a16:creationId xmlns:a16="http://schemas.microsoft.com/office/drawing/2014/main" id="{1CA9E16F-0FED-4115-96EF-D2A63655924C}"/>
                </a:ext>
              </a:extLst>
            </p:cNvPr>
            <p:cNvSpPr txBox="1"/>
            <p:nvPr/>
          </p:nvSpPr>
          <p:spPr>
            <a:xfrm>
              <a:off x="5550490" y="5695067"/>
              <a:ext cx="840613"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5" name="TextBox 34">
              <a:extLst>
                <a:ext uri="{FF2B5EF4-FFF2-40B4-BE49-F238E27FC236}">
                  <a16:creationId xmlns:a16="http://schemas.microsoft.com/office/drawing/2014/main" id="{D9DDF8B4-9B57-4C71-AED3-D95A4F3E4116}"/>
                </a:ext>
              </a:extLst>
            </p:cNvPr>
            <p:cNvSpPr txBox="1"/>
            <p:nvPr/>
          </p:nvSpPr>
          <p:spPr>
            <a:xfrm>
              <a:off x="3461971" y="6487870"/>
              <a:ext cx="816469"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6" name="TextBox 35">
              <a:extLst>
                <a:ext uri="{FF2B5EF4-FFF2-40B4-BE49-F238E27FC236}">
                  <a16:creationId xmlns:a16="http://schemas.microsoft.com/office/drawing/2014/main" id="{71F14407-65AC-4519-B735-73AD0CE5F9CB}"/>
                </a:ext>
              </a:extLst>
            </p:cNvPr>
            <p:cNvSpPr txBox="1"/>
            <p:nvPr/>
          </p:nvSpPr>
          <p:spPr>
            <a:xfrm>
              <a:off x="5642341" y="6476117"/>
              <a:ext cx="847360"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7" name="TextBox 36">
              <a:extLst>
                <a:ext uri="{FF2B5EF4-FFF2-40B4-BE49-F238E27FC236}">
                  <a16:creationId xmlns:a16="http://schemas.microsoft.com/office/drawing/2014/main" id="{0F9CF46F-016B-43FB-BF9B-1584885BE78B}"/>
                </a:ext>
              </a:extLst>
            </p:cNvPr>
            <p:cNvSpPr txBox="1"/>
            <p:nvPr/>
          </p:nvSpPr>
          <p:spPr>
            <a:xfrm>
              <a:off x="5502182" y="7253179"/>
              <a:ext cx="87187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8" name="TextBox 37">
              <a:extLst>
                <a:ext uri="{FF2B5EF4-FFF2-40B4-BE49-F238E27FC236}">
                  <a16:creationId xmlns:a16="http://schemas.microsoft.com/office/drawing/2014/main" id="{A699AF09-1AEB-4833-9F18-71EF4071A4C0}"/>
                </a:ext>
              </a:extLst>
            </p:cNvPr>
            <p:cNvSpPr txBox="1"/>
            <p:nvPr/>
          </p:nvSpPr>
          <p:spPr>
            <a:xfrm>
              <a:off x="3565323" y="7237681"/>
              <a:ext cx="922172"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sp>
          <p:nvSpPr>
            <p:cNvPr id="39" name="TextBox 38">
              <a:extLst>
                <a:ext uri="{FF2B5EF4-FFF2-40B4-BE49-F238E27FC236}">
                  <a16:creationId xmlns:a16="http://schemas.microsoft.com/office/drawing/2014/main" id="{D678FAFF-3B7A-4772-902A-9A8053226F4C}"/>
                </a:ext>
              </a:extLst>
            </p:cNvPr>
            <p:cNvSpPr txBox="1"/>
            <p:nvPr/>
          </p:nvSpPr>
          <p:spPr>
            <a:xfrm>
              <a:off x="4531889" y="7853172"/>
              <a:ext cx="884661" cy="276999"/>
            </a:xfrm>
            <a:prstGeom prst="rect">
              <a:avLst/>
            </a:prstGeom>
            <a:noFill/>
          </p:spPr>
          <p:txBody>
            <a:bodyPr wrap="square" rtlCol="0">
              <a:spAutoFit/>
            </a:bodyPr>
            <a:lstStyle/>
            <a:p>
              <a:pPr algn="ctr"/>
              <a:r>
                <a:rPr lang="en-US" sz="1200" dirty="0">
                  <a:latin typeface="Arial Narrow" panose="020B0606020202030204" pitchFamily="34" charset="0"/>
                  <a:cs typeface="Arial" panose="020B0604020202020204" pitchFamily="34" charset="0"/>
                </a:rPr>
                <a:t>x</a:t>
              </a:r>
            </a:p>
          </p:txBody>
        </p:sp>
      </p:grpSp>
      <p:sp>
        <p:nvSpPr>
          <p:cNvPr id="41" name="TextBox 40">
            <a:extLst>
              <a:ext uri="{FF2B5EF4-FFF2-40B4-BE49-F238E27FC236}">
                <a16:creationId xmlns:a16="http://schemas.microsoft.com/office/drawing/2014/main" id="{CB730637-22EB-4B4D-8063-324C290B1AE4}"/>
              </a:ext>
            </a:extLst>
          </p:cNvPr>
          <p:cNvSpPr txBox="1"/>
          <p:nvPr/>
        </p:nvSpPr>
        <p:spPr>
          <a:xfrm>
            <a:off x="275423" y="619416"/>
            <a:ext cx="2786597" cy="9233297"/>
          </a:xfrm>
          <a:prstGeom prst="rect">
            <a:avLst/>
          </a:prstGeom>
          <a:noFill/>
        </p:spPr>
        <p:txBody>
          <a:bodyPr wrap="square" rtlCol="0">
            <a:spAutoFit/>
          </a:bodyPr>
          <a:lstStyle/>
          <a:p>
            <a:r>
              <a:rPr lang="en-US" sz="2600" dirty="0">
                <a:latin typeface="Corbel" panose="020B0503020204020204" pitchFamily="34" charset="0"/>
              </a:rPr>
              <a:t>To create individual </a:t>
            </a:r>
          </a:p>
          <a:p>
            <a:r>
              <a:rPr lang="en-US" sz="2600" dirty="0">
                <a:latin typeface="Berlin Sans FB" panose="020E0602020502020306" pitchFamily="34" charset="0"/>
              </a:rPr>
              <a:t>Self-Control Problem Fixers</a:t>
            </a:r>
            <a:r>
              <a:rPr lang="en-US" sz="2600" dirty="0">
                <a:latin typeface="Corbel" panose="020B0503020204020204" pitchFamily="34" charset="0"/>
              </a:rPr>
              <a:t> in PowerPoint:</a:t>
            </a:r>
          </a:p>
          <a:p>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Double click on each of the         X’s.</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In the “do this” section, write things that you want the child to try do more.</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In the “stop this” section, write in things that you want the child to avoid doing.</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pPr marL="342900" indent="-342900">
              <a:buAutoNum type="arabicPeriod"/>
            </a:pPr>
            <a:r>
              <a:rPr lang="en-US" sz="1600" dirty="0">
                <a:latin typeface="Corbel" panose="020B0503020204020204" pitchFamily="34" charset="0"/>
              </a:rPr>
              <a:t>Print it and cut it out.  It’s nice if the kid colors it in.  Use </a:t>
            </a:r>
            <a:r>
              <a:rPr lang="en-US" sz="1600" u="sng" dirty="0">
                <a:latin typeface="Corbel" panose="020B0503020204020204" pitchFamily="34" charset="0"/>
              </a:rPr>
              <a:t>light colors </a:t>
            </a:r>
            <a:r>
              <a:rPr lang="en-US" sz="1600" dirty="0">
                <a:latin typeface="Corbel" panose="020B0503020204020204" pitchFamily="34" charset="0"/>
              </a:rPr>
              <a:t>so that one can still easily read the words.</a:t>
            </a:r>
          </a:p>
          <a:p>
            <a:pPr marL="342900" indent="-342900">
              <a:buAutoNum type="arabicPeriod"/>
            </a:pPr>
            <a:endParaRPr lang="en-US" sz="1600" dirty="0">
              <a:latin typeface="Corbel" panose="020B0503020204020204" pitchFamily="34" charset="0"/>
            </a:endParaRPr>
          </a:p>
          <a:p>
            <a:r>
              <a:rPr lang="en-US" sz="1600" i="1" dirty="0">
                <a:latin typeface="Corbel" panose="020B0503020204020204" pitchFamily="34" charset="0"/>
              </a:rPr>
              <a:t>(There is a completely separate Self-Control for conversation pragmatics – find it here:  </a:t>
            </a:r>
            <a:r>
              <a:rPr lang="en-US" sz="1600" i="1" dirty="0">
                <a:latin typeface="Corbel" panose="020B0503020204020204" pitchFamily="34" charset="0"/>
                <a:hlinkClick r:id="rId3"/>
              </a:rPr>
              <a:t>https://bit.ly/2HC5T4f</a:t>
            </a:r>
            <a:r>
              <a:rPr lang="en-US" sz="1600" i="1" dirty="0">
                <a:latin typeface="Corbel" panose="020B0503020204020204" pitchFamily="34" charset="0"/>
              </a:rPr>
              <a:t> )</a:t>
            </a:r>
          </a:p>
          <a:p>
            <a:pPr marL="342900" indent="-342900">
              <a:buAutoNum type="arabicPeriod"/>
            </a:pPr>
            <a:endParaRPr lang="en-US" sz="1600" dirty="0">
              <a:latin typeface="Corbel" panose="020B0503020204020204" pitchFamily="34" charset="0"/>
            </a:endParaRPr>
          </a:p>
          <a:p>
            <a:pPr marL="342900" indent="-342900">
              <a:buAutoNum type="arabicPeriod"/>
            </a:pPr>
            <a:endParaRPr lang="en-US" sz="1600" dirty="0">
              <a:latin typeface="Corbel" panose="020B0503020204020204" pitchFamily="34" charset="0"/>
            </a:endParaRPr>
          </a:p>
          <a:p>
            <a:r>
              <a:rPr lang="en-US" sz="1600" dirty="0">
                <a:latin typeface="Corbel" panose="020B0503020204020204" pitchFamily="34" charset="0"/>
              </a:rPr>
              <a:t> </a:t>
            </a:r>
          </a:p>
        </p:txBody>
      </p:sp>
    </p:spTree>
    <p:extLst>
      <p:ext uri="{BB962C8B-B14F-4D97-AF65-F5344CB8AC3E}">
        <p14:creationId xmlns:p14="http://schemas.microsoft.com/office/powerpoint/2010/main" val="29359846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3970</TotalTime>
  <Words>823</Words>
  <Application>Microsoft Office PowerPoint</Application>
  <PresentationFormat>On-screen Show (4:3)</PresentationFormat>
  <Paragraphs>198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 Narrow</vt:lpstr>
      <vt:lpstr>Berlin Sans FB</vt:lpstr>
      <vt:lpstr>Calibri</vt:lpstr>
      <vt:lpstr>Calibri Light</vt:lpstr>
      <vt:lpstr>Corbel</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 Shaul</dc:creator>
  <cp:lastModifiedBy>Joel Shaul</cp:lastModifiedBy>
  <cp:revision>62</cp:revision>
  <cp:lastPrinted>2018-04-21T15:23:28Z</cp:lastPrinted>
  <dcterms:created xsi:type="dcterms:W3CDTF">2018-04-03T12:16:01Z</dcterms:created>
  <dcterms:modified xsi:type="dcterms:W3CDTF">2018-04-21T19:37:00Z</dcterms:modified>
</cp:coreProperties>
</file>